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7"/>
  </p:notesMasterIdLst>
  <p:sldIdLst>
    <p:sldId id="256" r:id="rId2"/>
    <p:sldId id="291" r:id="rId3"/>
    <p:sldId id="292" r:id="rId4"/>
    <p:sldId id="294" r:id="rId5"/>
    <p:sldId id="273" r:id="rId6"/>
    <p:sldId id="274" r:id="rId7"/>
    <p:sldId id="275" r:id="rId8"/>
    <p:sldId id="276" r:id="rId9"/>
    <p:sldId id="286" r:id="rId10"/>
    <p:sldId id="277" r:id="rId11"/>
    <p:sldId id="278" r:id="rId12"/>
    <p:sldId id="279" r:id="rId13"/>
    <p:sldId id="280" r:id="rId14"/>
    <p:sldId id="316" r:id="rId15"/>
    <p:sldId id="281" r:id="rId16"/>
    <p:sldId id="282" r:id="rId17"/>
    <p:sldId id="283" r:id="rId18"/>
    <p:sldId id="284" r:id="rId19"/>
    <p:sldId id="317" r:id="rId20"/>
    <p:sldId id="287" r:id="rId21"/>
    <p:sldId id="298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13" r:id="rId35"/>
    <p:sldId id="330" r:id="rId36"/>
    <p:sldId id="331" r:id="rId37"/>
    <p:sldId id="332" r:id="rId38"/>
    <p:sldId id="333" r:id="rId39"/>
    <p:sldId id="334" r:id="rId40"/>
    <p:sldId id="315" r:id="rId41"/>
    <p:sldId id="335" r:id="rId42"/>
    <p:sldId id="336" r:id="rId43"/>
    <p:sldId id="337" r:id="rId44"/>
    <p:sldId id="312" r:id="rId45"/>
    <p:sldId id="29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1D9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08" autoAdjust="0"/>
    <p:restoredTop sz="67889" autoAdjust="0"/>
  </p:normalViewPr>
  <p:slideViewPr>
    <p:cSldViewPr>
      <p:cViewPr varScale="1">
        <p:scale>
          <a:sx n="96" d="100"/>
          <a:sy n="96" d="100"/>
        </p:scale>
        <p:origin x="-4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29C62-9299-40BE-8F8C-ADA4DEB02B3B}" type="datetimeFigureOut">
              <a:rPr lang="en-AU" smtClean="0"/>
              <a:t>26/03/18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B8B71-5FBB-479F-9FE0-6A03EA5AA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60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0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5F1E-786D-DA47-8D13-A0BCEF6CCB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5F1E-786D-DA47-8D13-A0BCEF6CCB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5F1E-786D-DA47-8D13-A0BCEF6CCB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218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1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233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218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4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147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37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0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129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0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15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15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1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511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18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5F1E-786D-DA47-8D13-A0BCEF6CCB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5F1E-786D-DA47-8D13-A0BCEF6CCB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5F1E-786D-DA47-8D13-A0BCEF6CCB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5F1E-786D-DA47-8D13-A0BCEF6CCB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5F1E-786D-DA47-8D13-A0BCEF6CCB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54900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86558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34" y="165530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04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4898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35" y="253219"/>
            <a:ext cx="2675790" cy="10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6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43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71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981918"/>
            <a:ext cx="4464000" cy="859004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15" y="323019"/>
            <a:ext cx="2675790" cy="10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15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891185"/>
            <a:ext cx="4464000" cy="921817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95" y="323019"/>
            <a:ext cx="2675790" cy="10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23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104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CF7D87B1-125A-443D-B7C1-65F18E859E29}" type="datetimeFigureOut">
              <a:rPr lang="en-AU" smtClean="0"/>
              <a:t>26/03/18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A0E43411-C01D-4E07-96BC-54DCE8A270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169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14" y="149427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5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57" y="240470"/>
            <a:ext cx="3119118" cy="1316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9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14" y="142447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0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86" y="149427"/>
            <a:ext cx="3182950" cy="128756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42086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53504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84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34" y="184328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34" y="184328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9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2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06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95" y="323019"/>
            <a:ext cx="2794448" cy="11304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45022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2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e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taskexchange.cochrane.or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9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taskexchange.cochrane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00192" y="5733256"/>
            <a:ext cx="792088" cy="79208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5184576" cy="108077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AU" sz="2400" dirty="0" smtClean="0"/>
              <a:t>Cochrane Crowd and </a:t>
            </a:r>
            <a:r>
              <a:rPr lang="en-AU" sz="2400" dirty="0" err="1" smtClean="0"/>
              <a:t>TaskExchange</a:t>
            </a:r>
            <a:r>
              <a:rPr lang="en-AU" sz="2400" dirty="0" smtClean="0"/>
              <a:t>: getting involved in producing health evidence</a:t>
            </a:r>
            <a:endParaRPr lang="en-AU" sz="2400" dirty="0"/>
          </a:p>
        </p:txBody>
      </p:sp>
      <p:sp>
        <p:nvSpPr>
          <p:cNvPr id="8" name="Diamond 7"/>
          <p:cNvSpPr/>
          <p:nvPr/>
        </p:nvSpPr>
        <p:spPr>
          <a:xfrm>
            <a:off x="6228184" y="5733256"/>
            <a:ext cx="698376" cy="720080"/>
          </a:xfrm>
          <a:prstGeom prst="diamond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Log in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4996752"/>
            <a:ext cx="1552913" cy="121443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2564" y="4996753"/>
            <a:ext cx="414597" cy="663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204864"/>
            <a:ext cx="4810486" cy="34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Create your profile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20" y="5000352"/>
            <a:ext cx="1300163" cy="1328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2492896"/>
            <a:ext cx="6234619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93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Create your profile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941168"/>
            <a:ext cx="1300163" cy="1328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2585580"/>
            <a:ext cx="6534328" cy="318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57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Post your task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366" y="5242781"/>
            <a:ext cx="1637270" cy="153841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366" y="5346118"/>
            <a:ext cx="413159" cy="665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2105542"/>
            <a:ext cx="626469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83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Post your task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366" y="5242781"/>
            <a:ext cx="1637270" cy="153841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366" y="5346118"/>
            <a:ext cx="413159" cy="665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82" y="2083058"/>
            <a:ext cx="640871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16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Browse our list of experts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849" y="4988482"/>
            <a:ext cx="1735742" cy="135946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0432" y="5013176"/>
            <a:ext cx="413159" cy="665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275200"/>
            <a:ext cx="4757738" cy="3656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68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254" y="5013176"/>
            <a:ext cx="1296145" cy="1224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Browse the list of tasks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254" y="5170317"/>
            <a:ext cx="413159" cy="665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73" y="2275200"/>
            <a:ext cx="6733979" cy="347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84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450220"/>
            <a:ext cx="6120000" cy="1188186"/>
          </a:xfrm>
        </p:spPr>
        <p:txBody>
          <a:bodyPr/>
          <a:lstStyle/>
          <a:p>
            <a:r>
              <a:rPr lang="en-AU" dirty="0" smtClean="0"/>
              <a:t>Get in contact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795" y="4941168"/>
            <a:ext cx="1662914" cy="117739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2550" y="4981193"/>
            <a:ext cx="413159" cy="665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501008"/>
            <a:ext cx="6227806" cy="233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1844824"/>
            <a:ext cx="4610228" cy="2408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98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Get your task completed</a:t>
            </a: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280" y="5013176"/>
            <a:ext cx="1814639" cy="154153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280" y="5188167"/>
            <a:ext cx="413159" cy="665871"/>
          </a:xfrm>
          <a:prstGeom prst="rect">
            <a:avLst/>
          </a:prstGeom>
        </p:spPr>
      </p:pic>
      <p:pic>
        <p:nvPicPr>
          <p:cNvPr id="1026" name="Picture 2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599" y="2226469"/>
            <a:ext cx="2610803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8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Feature!! Say thanks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2576425"/>
            <a:ext cx="5328592" cy="362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219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Welcome!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96097" y="5480960"/>
            <a:ext cx="6176962" cy="374650"/>
          </a:xfrm>
        </p:spPr>
        <p:txBody>
          <a:bodyPr/>
          <a:lstStyle/>
          <a:p>
            <a:pPr algn="ctr"/>
            <a:r>
              <a:rPr lang="en-GB" sz="3600" dirty="0" smtClean="0"/>
              <a:t>40 minutes of fun ahead!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2293656"/>
            <a:ext cx="4699000" cy="30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356992"/>
            <a:ext cx="6120000" cy="632838"/>
          </a:xfrm>
        </p:spPr>
        <p:txBody>
          <a:bodyPr/>
          <a:lstStyle/>
          <a:p>
            <a:r>
              <a:rPr lang="en-AU" dirty="0" smtClean="0"/>
              <a:t>Try it for yourself: </a:t>
            </a:r>
            <a:br>
              <a:rPr lang="en-AU" dirty="0" smtClean="0"/>
            </a:br>
            <a:r>
              <a:rPr lang="en-AU" dirty="0" smtClean="0"/>
              <a:t>taskexchange.cochrane.org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1699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87" y="2231460"/>
            <a:ext cx="7959700" cy="32300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6383" y="1295427"/>
            <a:ext cx="817268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660066"/>
                </a:solidFill>
              </a:rPr>
              <a:t>Cochrane Crowd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/>
          <a:p>
            <a:r>
              <a:rPr lang="en-US" sz="1200" dirty="0" err="1" smtClean="0"/>
              <a:t>crowd.cochrane.org</a:t>
            </a:r>
            <a:r>
              <a:rPr lang="en-US" sz="1200" dirty="0" smtClean="0"/>
              <a:t> | @</a:t>
            </a:r>
            <a:r>
              <a:rPr lang="en-US" sz="1200" dirty="0" err="1" smtClean="0"/>
              <a:t>cochrane_crowd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6287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Cochrane Crowd?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80928"/>
            <a:ext cx="8208912" cy="172986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A platform that hosts tasks that help produce high quality health evidence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using </a:t>
            </a:r>
            <a:r>
              <a:rPr lang="en-US" b="1" dirty="0"/>
              <a:t>crowdsourcing</a:t>
            </a:r>
          </a:p>
          <a:p>
            <a:pPr algn="ctr"/>
            <a:endParaRPr lang="en-AU" dirty="0"/>
          </a:p>
          <a:p>
            <a:pPr marL="0" lvl="1" indent="0" algn="ctr">
              <a:buNone/>
            </a:pPr>
            <a:r>
              <a:rPr lang="en-AU" dirty="0" smtClean="0">
                <a:hlinkClick r:id="rId2" action="ppaction://hlinkfile"/>
              </a:rPr>
              <a:t>crowd.cochrane.org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753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4" name="Picture 3" descr="crowd 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8" y="2525550"/>
            <a:ext cx="7073459" cy="230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5003800"/>
            <a:ext cx="812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The </a:t>
            </a:r>
            <a:r>
              <a:rPr lang="en-US" sz="1600" dirty="0">
                <a:solidFill>
                  <a:srgbClr val="660066"/>
                </a:solidFill>
              </a:rPr>
              <a:t>practice of </a:t>
            </a:r>
            <a:r>
              <a:rPr lang="en-US" sz="1600" b="1" dirty="0">
                <a:solidFill>
                  <a:srgbClr val="660066"/>
                </a:solidFill>
              </a:rPr>
              <a:t>obtaining</a:t>
            </a:r>
            <a:r>
              <a:rPr lang="en-US" sz="1600" dirty="0">
                <a:solidFill>
                  <a:srgbClr val="660066"/>
                </a:solidFill>
              </a:rPr>
              <a:t> needed </a:t>
            </a:r>
            <a:r>
              <a:rPr lang="en-US" sz="1600" b="1" dirty="0">
                <a:solidFill>
                  <a:srgbClr val="660066"/>
                </a:solidFill>
              </a:rPr>
              <a:t>services</a:t>
            </a:r>
            <a:r>
              <a:rPr lang="en-US" sz="1600" dirty="0">
                <a:solidFill>
                  <a:srgbClr val="660066"/>
                </a:solidFill>
              </a:rPr>
              <a:t>, </a:t>
            </a:r>
            <a:r>
              <a:rPr lang="en-US" sz="1600" b="1" dirty="0">
                <a:solidFill>
                  <a:srgbClr val="660066"/>
                </a:solidFill>
              </a:rPr>
              <a:t>ideas</a:t>
            </a:r>
            <a:r>
              <a:rPr lang="en-US" sz="1600" dirty="0">
                <a:solidFill>
                  <a:srgbClr val="660066"/>
                </a:solidFill>
              </a:rPr>
              <a:t>, or </a:t>
            </a:r>
            <a:r>
              <a:rPr lang="en-US" sz="1600" b="1" dirty="0">
                <a:solidFill>
                  <a:srgbClr val="660066"/>
                </a:solidFill>
              </a:rPr>
              <a:t>content</a:t>
            </a:r>
            <a:r>
              <a:rPr lang="en-US" sz="1600" dirty="0">
                <a:solidFill>
                  <a:srgbClr val="660066"/>
                </a:solidFill>
              </a:rPr>
              <a:t> by soliciting contributions from a </a:t>
            </a:r>
            <a:r>
              <a:rPr lang="en-US" sz="1600" b="1" dirty="0">
                <a:solidFill>
                  <a:srgbClr val="660066"/>
                </a:solidFill>
              </a:rPr>
              <a:t>large group </a:t>
            </a:r>
            <a:r>
              <a:rPr lang="en-US" sz="1600" dirty="0">
                <a:solidFill>
                  <a:srgbClr val="660066"/>
                </a:solidFill>
              </a:rPr>
              <a:t>of people and especially from the </a:t>
            </a:r>
            <a:r>
              <a:rPr lang="en-US" sz="1600" b="1" dirty="0">
                <a:solidFill>
                  <a:srgbClr val="660066"/>
                </a:solidFill>
              </a:rPr>
              <a:t>online</a:t>
            </a:r>
            <a:r>
              <a:rPr lang="en-US" sz="1600" dirty="0">
                <a:solidFill>
                  <a:srgbClr val="660066"/>
                </a:solidFill>
              </a:rPr>
              <a:t> community </a:t>
            </a:r>
            <a:endParaRPr lang="en-US" sz="1600" dirty="0" smtClean="0">
              <a:solidFill>
                <a:srgbClr val="660066"/>
              </a:solidFill>
            </a:endParaRPr>
          </a:p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rather </a:t>
            </a:r>
            <a:r>
              <a:rPr lang="en-US" sz="1600" dirty="0">
                <a:solidFill>
                  <a:srgbClr val="660066"/>
                </a:solidFill>
              </a:rPr>
              <a:t>than from traditional employees or </a:t>
            </a:r>
            <a:r>
              <a:rPr lang="en-US" sz="1600" dirty="0" smtClean="0">
                <a:solidFill>
                  <a:srgbClr val="660066"/>
                </a:solidFill>
              </a:rPr>
              <a:t>suppliers</a:t>
            </a:r>
          </a:p>
          <a:p>
            <a:pPr algn="ctr"/>
            <a:r>
              <a:rPr lang="en-US" sz="1200" dirty="0" smtClean="0">
                <a:solidFill>
                  <a:srgbClr val="660066"/>
                </a:solidFill>
              </a:rPr>
              <a:t>[Merriam-Webster]</a:t>
            </a:r>
            <a:endParaRPr lang="en-US" sz="1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7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2300" y="2201430"/>
            <a:ext cx="19606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66"/>
                </a:solidFill>
              </a:rPr>
              <a:t>Crowd creation</a:t>
            </a:r>
          </a:p>
          <a:p>
            <a:pPr algn="r"/>
            <a:r>
              <a:rPr lang="en-US" sz="1400" b="1" dirty="0" smtClean="0">
                <a:solidFill>
                  <a:srgbClr val="660066"/>
                </a:solidFill>
              </a:rPr>
              <a:t>e.g. </a:t>
            </a:r>
            <a:r>
              <a:rPr lang="en-US" sz="1400" b="1" dirty="0" err="1" smtClean="0">
                <a:solidFill>
                  <a:srgbClr val="660066"/>
                </a:solidFill>
              </a:rPr>
              <a:t>Threadless</a:t>
            </a:r>
            <a:endParaRPr lang="en-US" sz="1400" b="1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6096000"/>
            <a:ext cx="734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4 types of crowdsourcing: </a:t>
            </a:r>
          </a:p>
          <a:p>
            <a:pPr algn="ctr"/>
            <a:r>
              <a:rPr lang="en-US" sz="1600" dirty="0">
                <a:solidFill>
                  <a:srgbClr val="660066"/>
                </a:solidFill>
              </a:rPr>
              <a:t>c</a:t>
            </a:r>
            <a:r>
              <a:rPr lang="en-US" sz="1600" dirty="0" smtClean="0">
                <a:solidFill>
                  <a:srgbClr val="660066"/>
                </a:solidFill>
              </a:rPr>
              <a:t>rowd creation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2197100"/>
            <a:ext cx="1714102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8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2300" y="2201430"/>
            <a:ext cx="19606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66"/>
                </a:solidFill>
              </a:rPr>
              <a:t>Crowd creation</a:t>
            </a:r>
          </a:p>
          <a:p>
            <a:pPr algn="r"/>
            <a:r>
              <a:rPr lang="en-US" sz="1400" b="1" dirty="0" smtClean="0">
                <a:solidFill>
                  <a:srgbClr val="660066"/>
                </a:solidFill>
              </a:rPr>
              <a:t>e.g. </a:t>
            </a:r>
            <a:r>
              <a:rPr lang="en-US" sz="1400" b="1" dirty="0" err="1" smtClean="0">
                <a:solidFill>
                  <a:srgbClr val="660066"/>
                </a:solidFill>
              </a:rPr>
              <a:t>Threadless</a:t>
            </a:r>
            <a:endParaRPr lang="en-US" sz="1400" b="1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6096000"/>
            <a:ext cx="734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4 types of crowdsourcing: </a:t>
            </a:r>
          </a:p>
          <a:p>
            <a:pPr algn="ctr"/>
            <a:r>
              <a:rPr lang="en-US" sz="1600" dirty="0">
                <a:solidFill>
                  <a:srgbClr val="660066"/>
                </a:solidFill>
              </a:rPr>
              <a:t>c</a:t>
            </a:r>
            <a:r>
              <a:rPr lang="en-US" sz="1600" dirty="0" smtClean="0">
                <a:solidFill>
                  <a:srgbClr val="660066"/>
                </a:solidFill>
              </a:rPr>
              <a:t>rowd creation, crowd wisdom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2197100"/>
            <a:ext cx="1714102" cy="170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0" y="4013199"/>
            <a:ext cx="1715692" cy="16637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5900" y="4030230"/>
            <a:ext cx="24051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66"/>
                </a:solidFill>
              </a:rPr>
              <a:t>Crowd wisdom</a:t>
            </a:r>
          </a:p>
          <a:p>
            <a:pPr algn="r"/>
            <a:r>
              <a:rPr lang="en-US" sz="1400" b="1" dirty="0" smtClean="0">
                <a:solidFill>
                  <a:srgbClr val="660066"/>
                </a:solidFill>
              </a:rPr>
              <a:t>e.g. The SIM exchange</a:t>
            </a:r>
            <a:endParaRPr lang="en-US" sz="1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3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2300" y="2201430"/>
            <a:ext cx="19606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66"/>
                </a:solidFill>
              </a:rPr>
              <a:t>Crowd creation</a:t>
            </a:r>
          </a:p>
          <a:p>
            <a:pPr algn="r"/>
            <a:r>
              <a:rPr lang="en-US" sz="1400" b="1" dirty="0" smtClean="0">
                <a:solidFill>
                  <a:srgbClr val="660066"/>
                </a:solidFill>
              </a:rPr>
              <a:t>e.g. </a:t>
            </a:r>
            <a:r>
              <a:rPr lang="en-US" sz="1400" b="1" dirty="0" err="1" smtClean="0">
                <a:solidFill>
                  <a:srgbClr val="660066"/>
                </a:solidFill>
              </a:rPr>
              <a:t>Threadless</a:t>
            </a:r>
            <a:endParaRPr lang="en-US" sz="1400" b="1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6096000"/>
            <a:ext cx="734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4 types of crowdsourcing: </a:t>
            </a:r>
          </a:p>
          <a:p>
            <a:pPr algn="ctr"/>
            <a:r>
              <a:rPr lang="en-US" sz="1600" dirty="0">
                <a:solidFill>
                  <a:srgbClr val="660066"/>
                </a:solidFill>
              </a:rPr>
              <a:t>c</a:t>
            </a:r>
            <a:r>
              <a:rPr lang="en-US" sz="1600" dirty="0" smtClean="0">
                <a:solidFill>
                  <a:srgbClr val="660066"/>
                </a:solidFill>
              </a:rPr>
              <a:t>rowd creation, crowd wisdom, crowd funding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2197100"/>
            <a:ext cx="1714102" cy="170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0" y="4013199"/>
            <a:ext cx="1715692" cy="16637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5900" y="4030230"/>
            <a:ext cx="24051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66"/>
                </a:solidFill>
              </a:rPr>
              <a:t>Crowd wisdom</a:t>
            </a:r>
          </a:p>
          <a:p>
            <a:pPr algn="r"/>
            <a:r>
              <a:rPr lang="en-US" sz="1400" b="1" dirty="0" smtClean="0">
                <a:solidFill>
                  <a:srgbClr val="660066"/>
                </a:solidFill>
              </a:rPr>
              <a:t>e.g. The SIM exchange</a:t>
            </a:r>
            <a:endParaRPr lang="en-US" sz="1400" b="1" dirty="0">
              <a:solidFill>
                <a:srgbClr val="66006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1" y="4013200"/>
            <a:ext cx="1727200" cy="16637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73800" y="4017530"/>
            <a:ext cx="2108200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Crowd funding</a:t>
            </a:r>
          </a:p>
          <a:p>
            <a:r>
              <a:rPr lang="en-US" sz="1400" b="1" dirty="0" smtClean="0">
                <a:solidFill>
                  <a:srgbClr val="660066"/>
                </a:solidFill>
              </a:rPr>
              <a:t>e.g. </a:t>
            </a:r>
            <a:r>
              <a:rPr lang="en-US" sz="1400" b="1" dirty="0" err="1" smtClean="0">
                <a:solidFill>
                  <a:srgbClr val="660066"/>
                </a:solidFill>
              </a:rPr>
              <a:t>Kickstarter</a:t>
            </a:r>
            <a:endParaRPr lang="en-US" sz="1400" dirty="0">
              <a:solidFill>
                <a:srgbClr val="660066"/>
              </a:solidFill>
            </a:endParaRPr>
          </a:p>
          <a:p>
            <a:r>
              <a:rPr lang="en-US" sz="1400" dirty="0" smtClean="0">
                <a:solidFill>
                  <a:srgbClr val="660066"/>
                </a:solidFill>
              </a:rPr>
              <a:t> </a:t>
            </a:r>
          </a:p>
          <a:p>
            <a:endParaRPr lang="en-US" sz="1400" i="1" dirty="0" smtClean="0">
              <a:solidFill>
                <a:srgbClr val="660066"/>
              </a:solidFill>
            </a:endParaRPr>
          </a:p>
          <a:p>
            <a:endParaRPr lang="en-US" sz="1400" i="1" dirty="0">
              <a:solidFill>
                <a:srgbClr val="660066"/>
              </a:solidFill>
            </a:endParaRPr>
          </a:p>
          <a:p>
            <a:r>
              <a:rPr lang="en-US" sz="1400" i="1" dirty="0" smtClean="0">
                <a:solidFill>
                  <a:srgbClr val="660066"/>
                </a:solidFill>
              </a:rPr>
              <a:t>Jelly Vampire </a:t>
            </a:r>
          </a:p>
          <a:p>
            <a:r>
              <a:rPr lang="en-US" sz="1400" dirty="0" smtClean="0">
                <a:solidFill>
                  <a:srgbClr val="660066"/>
                </a:solidFill>
              </a:rPr>
              <a:t>(not suitable for kids)</a:t>
            </a:r>
            <a:endParaRPr lang="en-US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82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2300" y="2201430"/>
            <a:ext cx="19606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66"/>
                </a:solidFill>
              </a:rPr>
              <a:t>Crowd creation</a:t>
            </a:r>
          </a:p>
          <a:p>
            <a:pPr algn="r"/>
            <a:r>
              <a:rPr lang="en-US" sz="1400" b="1" dirty="0" smtClean="0">
                <a:solidFill>
                  <a:srgbClr val="660066"/>
                </a:solidFill>
              </a:rPr>
              <a:t>e.g. </a:t>
            </a:r>
            <a:r>
              <a:rPr lang="en-US" sz="1400" b="1" dirty="0" err="1" smtClean="0">
                <a:solidFill>
                  <a:srgbClr val="660066"/>
                </a:solidFill>
              </a:rPr>
              <a:t>Threadless</a:t>
            </a:r>
            <a:endParaRPr lang="en-US" sz="1400" b="1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6096000"/>
            <a:ext cx="734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60066"/>
                </a:solidFill>
              </a:rPr>
              <a:t>4 types of crowdsourcing: </a:t>
            </a:r>
          </a:p>
          <a:p>
            <a:pPr algn="ctr"/>
            <a:r>
              <a:rPr lang="en-US" sz="1600" dirty="0">
                <a:solidFill>
                  <a:srgbClr val="660066"/>
                </a:solidFill>
              </a:rPr>
              <a:t>c</a:t>
            </a:r>
            <a:r>
              <a:rPr lang="en-US" sz="1600" dirty="0" smtClean="0">
                <a:solidFill>
                  <a:srgbClr val="660066"/>
                </a:solidFill>
              </a:rPr>
              <a:t>rowd creation, crowd wisdom, crowd funding, crowd voting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2197100"/>
            <a:ext cx="1714102" cy="1701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2197100"/>
            <a:ext cx="1692700" cy="1701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23000" y="2226830"/>
            <a:ext cx="208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Crowd voting</a:t>
            </a:r>
          </a:p>
          <a:p>
            <a:r>
              <a:rPr lang="en-US" sz="1400" b="1" dirty="0" smtClean="0">
                <a:solidFill>
                  <a:srgbClr val="660066"/>
                </a:solidFill>
              </a:rPr>
              <a:t>e.g. </a:t>
            </a:r>
            <a:r>
              <a:rPr lang="en-US" sz="1400" b="1" dirty="0" err="1" smtClean="0">
                <a:solidFill>
                  <a:srgbClr val="660066"/>
                </a:solidFill>
              </a:rPr>
              <a:t>Zooniverse</a:t>
            </a:r>
            <a:endParaRPr lang="en-US" sz="1400" b="1" dirty="0">
              <a:solidFill>
                <a:srgbClr val="66006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0" y="4013199"/>
            <a:ext cx="1715692" cy="16637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5900" y="4030230"/>
            <a:ext cx="24051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660066"/>
                </a:solidFill>
              </a:rPr>
              <a:t>Crowd wisdom</a:t>
            </a:r>
          </a:p>
          <a:p>
            <a:pPr algn="r"/>
            <a:r>
              <a:rPr lang="en-US" sz="1400" b="1" dirty="0" smtClean="0">
                <a:solidFill>
                  <a:srgbClr val="660066"/>
                </a:solidFill>
              </a:rPr>
              <a:t>e.g. The SIM exchange</a:t>
            </a:r>
            <a:endParaRPr lang="en-US" sz="1400" b="1" dirty="0">
              <a:solidFill>
                <a:srgbClr val="66006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701" y="4013200"/>
            <a:ext cx="1727200" cy="16637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73800" y="4017530"/>
            <a:ext cx="2108200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Crowd funding</a:t>
            </a:r>
          </a:p>
          <a:p>
            <a:r>
              <a:rPr lang="en-US" sz="1400" b="1" dirty="0" smtClean="0">
                <a:solidFill>
                  <a:srgbClr val="660066"/>
                </a:solidFill>
              </a:rPr>
              <a:t>e.g. </a:t>
            </a:r>
            <a:r>
              <a:rPr lang="en-US" sz="1400" b="1" dirty="0" err="1" smtClean="0">
                <a:solidFill>
                  <a:srgbClr val="660066"/>
                </a:solidFill>
              </a:rPr>
              <a:t>Kickstarter</a:t>
            </a:r>
            <a:endParaRPr lang="en-US" sz="1400" dirty="0">
              <a:solidFill>
                <a:srgbClr val="660066"/>
              </a:solidFill>
            </a:endParaRPr>
          </a:p>
          <a:p>
            <a:r>
              <a:rPr lang="en-US" sz="1400" dirty="0" smtClean="0">
                <a:solidFill>
                  <a:srgbClr val="660066"/>
                </a:solidFill>
              </a:rPr>
              <a:t> </a:t>
            </a:r>
          </a:p>
          <a:p>
            <a:endParaRPr lang="en-US" sz="1400" i="1" dirty="0" smtClean="0">
              <a:solidFill>
                <a:srgbClr val="660066"/>
              </a:solidFill>
            </a:endParaRPr>
          </a:p>
          <a:p>
            <a:endParaRPr lang="en-US" sz="1400" i="1" dirty="0">
              <a:solidFill>
                <a:srgbClr val="660066"/>
              </a:solidFill>
            </a:endParaRPr>
          </a:p>
          <a:p>
            <a:r>
              <a:rPr lang="en-US" sz="1400" i="1" dirty="0" smtClean="0">
                <a:solidFill>
                  <a:srgbClr val="660066"/>
                </a:solidFill>
              </a:rPr>
              <a:t>Jelly Vampire </a:t>
            </a:r>
          </a:p>
          <a:p>
            <a:r>
              <a:rPr lang="en-US" sz="1400" dirty="0" smtClean="0">
                <a:solidFill>
                  <a:srgbClr val="660066"/>
                </a:solidFill>
              </a:rPr>
              <a:t>(not suitable for kids)</a:t>
            </a:r>
            <a:endParaRPr lang="en-US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34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1" y="2870200"/>
            <a:ext cx="1692700" cy="170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6800" y="2836430"/>
            <a:ext cx="1981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Crowd voting</a:t>
            </a:r>
          </a:p>
          <a:p>
            <a:endParaRPr lang="en-US" dirty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“human intelligence tasking”</a:t>
            </a:r>
          </a:p>
        </p:txBody>
      </p:sp>
    </p:spTree>
    <p:extLst>
      <p:ext uri="{BB962C8B-B14F-4D97-AF65-F5344CB8AC3E}">
        <p14:creationId xmlns:p14="http://schemas.microsoft.com/office/powerpoint/2010/main" val="3714458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3042" y="2639123"/>
            <a:ext cx="1744769" cy="70097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15742" y="2655013"/>
            <a:ext cx="174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arge data sets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1" y="2870200"/>
            <a:ext cx="1692700" cy="170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6800" y="2836430"/>
            <a:ext cx="1981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Crowd voting</a:t>
            </a:r>
          </a:p>
          <a:p>
            <a:endParaRPr lang="en-US" dirty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“human intelligence tasking”</a:t>
            </a:r>
          </a:p>
        </p:txBody>
      </p:sp>
    </p:spTree>
    <p:extLst>
      <p:ext uri="{BB962C8B-B14F-4D97-AF65-F5344CB8AC3E}">
        <p14:creationId xmlns:p14="http://schemas.microsoft.com/office/powerpoint/2010/main" val="317077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276872"/>
            <a:ext cx="47249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962D91"/>
                </a:solidFill>
              </a:rPr>
              <a:t>TaskExchange</a:t>
            </a:r>
            <a:r>
              <a:rPr lang="en-US" sz="2000" dirty="0" smtClean="0">
                <a:solidFill>
                  <a:srgbClr val="962D91"/>
                </a:solidFill>
              </a:rPr>
              <a:t>: what is it?</a:t>
            </a:r>
            <a:endParaRPr lang="en-US" sz="2000" dirty="0">
              <a:solidFill>
                <a:srgbClr val="962D91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Cochrane Crowd: what is it?</a:t>
            </a:r>
          </a:p>
          <a:p>
            <a:endParaRPr lang="en-US" sz="2000" dirty="0">
              <a:solidFill>
                <a:srgbClr val="962D91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How can you show trainees?</a:t>
            </a:r>
          </a:p>
          <a:p>
            <a:endParaRPr lang="en-US" sz="2000" dirty="0">
              <a:solidFill>
                <a:srgbClr val="962D9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00721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3042" y="2639123"/>
            <a:ext cx="1744769" cy="70097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15742" y="2655013"/>
            <a:ext cx="174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arge data sets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1" y="2870200"/>
            <a:ext cx="1692700" cy="170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6800" y="2836430"/>
            <a:ext cx="1981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Crowd voting</a:t>
            </a:r>
          </a:p>
          <a:p>
            <a:endParaRPr lang="en-US" dirty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“human intelligence tasking”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0342" y="3426523"/>
            <a:ext cx="1744769" cy="70097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77642" y="3467813"/>
            <a:ext cx="174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Multiple classifications</a:t>
            </a:r>
          </a:p>
        </p:txBody>
      </p:sp>
    </p:spTree>
    <p:extLst>
      <p:ext uri="{BB962C8B-B14F-4D97-AF65-F5344CB8AC3E}">
        <p14:creationId xmlns:p14="http://schemas.microsoft.com/office/powerpoint/2010/main" val="88284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3042" y="2639123"/>
            <a:ext cx="1744769" cy="70097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15742" y="2655013"/>
            <a:ext cx="174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arge data sets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1" y="2870200"/>
            <a:ext cx="1692700" cy="170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6800" y="2836430"/>
            <a:ext cx="1981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Crowd voting</a:t>
            </a:r>
          </a:p>
          <a:p>
            <a:endParaRPr lang="en-US" dirty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“human intelligence tasking”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0342" y="3426523"/>
            <a:ext cx="1744769" cy="70097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77642" y="3467813"/>
            <a:ext cx="174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Multiple classifications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7642" y="4213923"/>
            <a:ext cx="1744769" cy="70097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642" y="4242513"/>
            <a:ext cx="174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Agreement algorithm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2700" y="3484130"/>
            <a:ext cx="174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Three key ingredients</a:t>
            </a:r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13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task</a:t>
            </a:r>
            <a:r>
              <a:rPr lang="en-US" dirty="0"/>
              <a:t>s</a:t>
            </a:r>
          </a:p>
        </p:txBody>
      </p:sp>
      <p:pic>
        <p:nvPicPr>
          <p:cNvPr id="3" name="Picture 2" descr="Cochrane_Logo_Stacked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391723"/>
            <a:ext cx="2933701" cy="3577277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159413" y="4058259"/>
            <a:ext cx="679287" cy="208941"/>
          </a:xfrm>
          <a:prstGeom prst="rightArrow">
            <a:avLst/>
          </a:prstGeom>
          <a:solidFill>
            <a:srgbClr val="186E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6199035"/>
            <a:ext cx="859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Reviews are complex but they are made up of a number of steps or processes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19800" y="5029200"/>
            <a:ext cx="838200" cy="8509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908800" y="4127500"/>
            <a:ext cx="838200" cy="8509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908800" y="5029200"/>
            <a:ext cx="838200" cy="850900"/>
          </a:xfrm>
          <a:prstGeom prst="rect">
            <a:avLst/>
          </a:prstGeom>
          <a:solidFill>
            <a:srgbClr val="186E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105400" y="2317750"/>
            <a:ext cx="2679700" cy="3562350"/>
            <a:chOff x="4533900" y="2381250"/>
            <a:chExt cx="2679700" cy="3562350"/>
          </a:xfrm>
        </p:grpSpPr>
        <p:sp>
          <p:nvSpPr>
            <p:cNvPr id="5" name="Rectangle 4"/>
            <p:cNvSpPr/>
            <p:nvPr/>
          </p:nvSpPr>
          <p:spPr>
            <a:xfrm>
              <a:off x="4533900" y="2387600"/>
              <a:ext cx="838200" cy="8509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422900" y="2387600"/>
              <a:ext cx="838200" cy="850900"/>
            </a:xfrm>
            <a:prstGeom prst="rect">
              <a:avLst/>
            </a:prstGeom>
            <a:solidFill>
              <a:srgbClr val="186E7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305550" y="2381250"/>
              <a:ext cx="838200" cy="8509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18250" y="3289300"/>
              <a:ext cx="838200" cy="850900"/>
            </a:xfrm>
            <a:prstGeom prst="rect">
              <a:avLst/>
            </a:prstGeom>
            <a:solidFill>
              <a:srgbClr val="186E7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33900" y="3289300"/>
              <a:ext cx="838200" cy="850900"/>
            </a:xfrm>
            <a:prstGeom prst="rect">
              <a:avLst/>
            </a:prstGeom>
            <a:solidFill>
              <a:srgbClr val="186E7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33900" y="4191000"/>
              <a:ext cx="838200" cy="8509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435600" y="4191000"/>
              <a:ext cx="838200" cy="850900"/>
            </a:xfrm>
            <a:prstGeom prst="rect">
              <a:avLst/>
            </a:prstGeom>
            <a:solidFill>
              <a:srgbClr val="186E7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429250" y="3289300"/>
              <a:ext cx="838200" cy="8509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533900" y="5092700"/>
              <a:ext cx="838200" cy="850900"/>
            </a:xfrm>
            <a:prstGeom prst="rect">
              <a:avLst/>
            </a:prstGeom>
            <a:solidFill>
              <a:srgbClr val="186E7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statistic-icon-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800" y="4368800"/>
              <a:ext cx="609600" cy="609600"/>
            </a:xfrm>
            <a:prstGeom prst="rect">
              <a:avLst/>
            </a:prstGeom>
          </p:spPr>
        </p:pic>
        <p:pic>
          <p:nvPicPr>
            <p:cNvPr id="12" name="Picture 11" descr="27936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4326488"/>
              <a:ext cx="609599" cy="609599"/>
            </a:xfrm>
            <a:prstGeom prst="rect">
              <a:avLst/>
            </a:prstGeom>
          </p:spPr>
        </p:pic>
        <p:pic>
          <p:nvPicPr>
            <p:cNvPr id="13" name="Picture 12" descr="119px-Magnifying_glass_icon.sv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100" y="2483970"/>
              <a:ext cx="622300" cy="627529"/>
            </a:xfrm>
            <a:prstGeom prst="rect">
              <a:avLst/>
            </a:prstGeom>
          </p:spPr>
        </p:pic>
        <p:pic>
          <p:nvPicPr>
            <p:cNvPr id="16" name="Picture 15" descr="Fishing_17-51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00" y="2578100"/>
              <a:ext cx="774700" cy="774700"/>
            </a:xfrm>
            <a:prstGeom prst="rect">
              <a:avLst/>
            </a:prstGeom>
          </p:spPr>
        </p:pic>
        <p:pic>
          <p:nvPicPr>
            <p:cNvPr id="17" name="Picture 16" descr="mathematics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3416300"/>
              <a:ext cx="647700" cy="647700"/>
            </a:xfrm>
            <a:prstGeom prst="rect">
              <a:avLst/>
            </a:prstGeom>
          </p:spPr>
        </p:pic>
        <p:pic>
          <p:nvPicPr>
            <p:cNvPr id="18" name="Picture 17" descr="cup-of-tea-icon-614x460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8" t="28366" r="31176" b="22168"/>
            <a:stretch/>
          </p:blipFill>
          <p:spPr>
            <a:xfrm>
              <a:off x="6388100" y="5143499"/>
              <a:ext cx="825500" cy="800101"/>
            </a:xfrm>
            <a:prstGeom prst="rect">
              <a:avLst/>
            </a:prstGeom>
          </p:spPr>
        </p:pic>
        <p:pic>
          <p:nvPicPr>
            <p:cNvPr id="19" name="Picture 18" descr="71632-20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900" y="4267200"/>
              <a:ext cx="711200" cy="711200"/>
            </a:xfrm>
            <a:prstGeom prst="rect">
              <a:avLst/>
            </a:prstGeom>
          </p:spPr>
        </p:pic>
        <p:pic>
          <p:nvPicPr>
            <p:cNvPr id="21" name="Picture 20" descr="accept-noun-140275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901" y="5143500"/>
              <a:ext cx="584887" cy="787400"/>
            </a:xfrm>
            <a:prstGeom prst="rect">
              <a:avLst/>
            </a:prstGeom>
          </p:spPr>
        </p:pic>
        <p:pic>
          <p:nvPicPr>
            <p:cNvPr id="22" name="Picture 21" descr="47654-200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5181600"/>
              <a:ext cx="762000" cy="762000"/>
            </a:xfrm>
            <a:prstGeom prst="rect">
              <a:avLst/>
            </a:prstGeom>
          </p:spPr>
        </p:pic>
        <p:pic>
          <p:nvPicPr>
            <p:cNvPr id="23" name="Picture 22" descr="quality-control-documents-check-list-512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700" y="3378200"/>
              <a:ext cx="723900" cy="723900"/>
            </a:xfrm>
            <a:prstGeom prst="rect">
              <a:avLst/>
            </a:prstGeom>
          </p:spPr>
        </p:pic>
        <p:pic>
          <p:nvPicPr>
            <p:cNvPr id="24" name="Picture 23" descr="19378-200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500" y="3378200"/>
              <a:ext cx="647700" cy="647700"/>
            </a:xfrm>
            <a:prstGeom prst="rect">
              <a:avLst/>
            </a:prstGeom>
          </p:spPr>
        </p:pic>
        <p:pic>
          <p:nvPicPr>
            <p:cNvPr id="25" name="Picture 24" descr="q-and-a-icon-28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800" y="2489200"/>
              <a:ext cx="647700" cy="647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416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s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2" y="2236536"/>
            <a:ext cx="2776640" cy="2776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3684" y="2697929"/>
            <a:ext cx="509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Is it a </a:t>
            </a:r>
            <a:r>
              <a:rPr lang="en-US" dirty="0" err="1" smtClean="0">
                <a:solidFill>
                  <a:srgbClr val="660066"/>
                </a:solidFill>
              </a:rPr>
              <a:t>randomised</a:t>
            </a:r>
            <a:r>
              <a:rPr lang="en-US" dirty="0" smtClean="0">
                <a:solidFill>
                  <a:srgbClr val="660066"/>
                </a:solidFill>
              </a:rPr>
              <a:t> trial?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3684" y="3187031"/>
            <a:ext cx="455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Is it a diagnostic study?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1613" y="3712960"/>
            <a:ext cx="455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What is the PICO?</a:t>
            </a:r>
          </a:p>
          <a:p>
            <a:endParaRPr lang="en-US" dirty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Where is the participant characteristics table?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</p:spPr>
        <p:txBody>
          <a:bodyPr/>
          <a:lstStyle/>
          <a:p>
            <a:r>
              <a:rPr lang="en-US" dirty="0" smtClean="0"/>
              <a:t>The task</a:t>
            </a: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26723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450220"/>
            <a:ext cx="7876678" cy="63283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microtasks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3509" y="2969154"/>
            <a:ext cx="1456691" cy="1400545"/>
          </a:xfrm>
          <a:prstGeom prst="ellipse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6505" y="4671490"/>
            <a:ext cx="1456691" cy="1400545"/>
          </a:xfrm>
          <a:prstGeom prst="ellipse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6754" y="3454676"/>
            <a:ext cx="184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Is it an RCT?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750" y="5194360"/>
            <a:ext cx="184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Is it a DTA?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30200" y="3678764"/>
            <a:ext cx="896425" cy="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14521" y="5381100"/>
            <a:ext cx="896425" cy="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67550" y="5004613"/>
            <a:ext cx="76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6E7D"/>
                </a:solidFill>
              </a:rPr>
              <a:t>YES</a:t>
            </a:r>
            <a:endParaRPr lang="en-US" dirty="0">
              <a:solidFill>
                <a:srgbClr val="186E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1872" y="3289619"/>
            <a:ext cx="76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6E7D"/>
                </a:solidFill>
              </a:rPr>
              <a:t>YES</a:t>
            </a:r>
            <a:endParaRPr lang="en-US" dirty="0">
              <a:solidFill>
                <a:srgbClr val="186E7D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16374" y="2972162"/>
            <a:ext cx="1456691" cy="1400545"/>
          </a:xfrm>
          <a:prstGeom prst="ellipse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73066" y="2990836"/>
            <a:ext cx="1456691" cy="1400545"/>
          </a:xfrm>
          <a:prstGeom prst="ellipse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29757" y="2990836"/>
            <a:ext cx="1456691" cy="1400545"/>
          </a:xfrm>
          <a:prstGeom prst="ellipse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67770" y="2990837"/>
            <a:ext cx="1456691" cy="1400545"/>
          </a:xfrm>
          <a:prstGeom prst="ellipse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212190" y="3361307"/>
            <a:ext cx="5194789" cy="526229"/>
            <a:chOff x="3212190" y="3361307"/>
            <a:chExt cx="5194789" cy="526229"/>
          </a:xfrm>
        </p:grpSpPr>
        <p:sp>
          <p:nvSpPr>
            <p:cNvPr id="19" name="TextBox 18"/>
            <p:cNvSpPr txBox="1"/>
            <p:nvPr/>
          </p:nvSpPr>
          <p:spPr>
            <a:xfrm>
              <a:off x="3212190" y="3361307"/>
              <a:ext cx="803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27903" y="3364316"/>
              <a:ext cx="803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65917" y="3364316"/>
              <a:ext cx="803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03932" y="3364316"/>
              <a:ext cx="803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63344" y="4655824"/>
            <a:ext cx="5808087" cy="1419220"/>
            <a:chOff x="2916374" y="2972162"/>
            <a:chExt cx="5808087" cy="1419220"/>
          </a:xfrm>
          <a:solidFill>
            <a:srgbClr val="186E7D"/>
          </a:solidFill>
        </p:grpSpPr>
        <p:sp>
          <p:nvSpPr>
            <p:cNvPr id="26" name="Oval 25"/>
            <p:cNvSpPr/>
            <p:nvPr/>
          </p:nvSpPr>
          <p:spPr>
            <a:xfrm>
              <a:off x="2916374" y="2972162"/>
              <a:ext cx="1456691" cy="1400545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373066" y="2990836"/>
              <a:ext cx="1456691" cy="1400545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29757" y="2990836"/>
              <a:ext cx="1456691" cy="1400545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67770" y="2990837"/>
              <a:ext cx="1456691" cy="1400545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59159" y="5100991"/>
            <a:ext cx="5194789" cy="526229"/>
            <a:chOff x="3212190" y="3361307"/>
            <a:chExt cx="5194789" cy="526229"/>
          </a:xfrm>
        </p:grpSpPr>
        <p:sp>
          <p:nvSpPr>
            <p:cNvPr id="32" name="TextBox 31"/>
            <p:cNvSpPr txBox="1"/>
            <p:nvPr/>
          </p:nvSpPr>
          <p:spPr>
            <a:xfrm>
              <a:off x="3212190" y="3361307"/>
              <a:ext cx="803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27903" y="3364316"/>
              <a:ext cx="803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65917" y="3364316"/>
              <a:ext cx="803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03932" y="3364316"/>
              <a:ext cx="803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O</a:t>
              </a:r>
            </a:p>
          </p:txBody>
        </p:sp>
      </p:grpSp>
      <p:sp>
        <p:nvSpPr>
          <p:cNvPr id="36" name="Oval 35"/>
          <p:cNvSpPr/>
          <p:nvPr/>
        </p:nvSpPr>
        <p:spPr>
          <a:xfrm>
            <a:off x="4538151" y="429501"/>
            <a:ext cx="317483" cy="298783"/>
          </a:xfrm>
          <a:prstGeom prst="ellipse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41146" y="843336"/>
            <a:ext cx="317483" cy="298783"/>
          </a:xfrm>
          <a:prstGeom prst="ellipse">
            <a:avLst/>
          </a:prstGeom>
          <a:solidFill>
            <a:srgbClr val="186E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74310" y="354805"/>
            <a:ext cx="207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Available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95981" y="787314"/>
            <a:ext cx="207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Planned or in beta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0" name="Right Brace 39"/>
          <p:cNvSpPr/>
          <p:nvPr/>
        </p:nvSpPr>
        <p:spPr>
          <a:xfrm rot="16200000">
            <a:off x="877794" y="1886018"/>
            <a:ext cx="466885" cy="16246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>
          <a:xfrm rot="16200000">
            <a:off x="5548169" y="-238482"/>
            <a:ext cx="466885" cy="58797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48212" y="2128828"/>
            <a:ext cx="130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D64"/>
                </a:solidFill>
              </a:rPr>
              <a:t>Identifying</a:t>
            </a:r>
            <a:endParaRPr lang="en-US" dirty="0">
              <a:solidFill>
                <a:srgbClr val="002D64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20087" y="2131837"/>
            <a:ext cx="130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D64"/>
                </a:solidFill>
              </a:rPr>
              <a:t>Describing</a:t>
            </a:r>
            <a:endParaRPr lang="en-US" dirty="0">
              <a:solidFill>
                <a:srgbClr val="002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21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eadline metrics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22600" y="2425700"/>
            <a:ext cx="3365500" cy="914400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86100" y="2540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1,640,693 </a:t>
            </a:r>
          </a:p>
          <a:p>
            <a:r>
              <a:rPr lang="en-US" dirty="0">
                <a:solidFill>
                  <a:srgbClr val="FFFFFF"/>
                </a:solidFill>
              </a:rPr>
              <a:t>I</a:t>
            </a:r>
            <a:r>
              <a:rPr lang="en-US" dirty="0" smtClean="0">
                <a:solidFill>
                  <a:srgbClr val="FFFFFF"/>
                </a:solidFill>
              </a:rPr>
              <a:t>ndividual classifications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2600" y="3429000"/>
            <a:ext cx="3390900" cy="914400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86100" y="3543300"/>
            <a:ext cx="326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480,000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Records collectively screened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2600" y="4432300"/>
            <a:ext cx="3365500" cy="914400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86100" y="45593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35,000+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Randomised</a:t>
            </a:r>
            <a:r>
              <a:rPr lang="en-US" dirty="0" smtClean="0">
                <a:solidFill>
                  <a:srgbClr val="FFFFFF"/>
                </a:solidFill>
              </a:rPr>
              <a:t> trials found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2600" y="5422900"/>
            <a:ext cx="3365500" cy="914400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86100" y="55753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8,161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People have signed up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7800" y="6044453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Data as of 05 Feb 2018</a:t>
            </a:r>
          </a:p>
        </p:txBody>
      </p:sp>
    </p:spTree>
    <p:extLst>
      <p:ext uri="{BB962C8B-B14F-4D97-AF65-F5344CB8AC3E}">
        <p14:creationId xmlns:p14="http://schemas.microsoft.com/office/powerpoint/2010/main" val="1753441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8704262" cy="632838"/>
          </a:xfrm>
        </p:spPr>
        <p:txBody>
          <a:bodyPr/>
          <a:lstStyle/>
          <a:p>
            <a:r>
              <a:rPr lang="en-GB" dirty="0" smtClean="0"/>
              <a:t>Contributor experience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5375" y="5725036"/>
            <a:ext cx="89167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Create pathways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to better enable individuals, communities and organizations to 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access and contribute to relevant tasks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Pathways-web-graph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42" y="2615453"/>
            <a:ext cx="4915647" cy="26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0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4234" y="5906666"/>
            <a:ext cx="6364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Access to tasks in </a:t>
            </a:r>
            <a:r>
              <a:rPr lang="en-US" sz="2000" b="1" dirty="0" smtClean="0">
                <a:solidFill>
                  <a:srgbClr val="660066"/>
                </a:solidFill>
              </a:rPr>
              <a:t>areas of interest </a:t>
            </a:r>
            <a:r>
              <a:rPr lang="en-US" dirty="0" smtClean="0">
                <a:solidFill>
                  <a:srgbClr val="660066"/>
                </a:solidFill>
              </a:rPr>
              <a:t>to people</a:t>
            </a:r>
            <a:endParaRPr lang="en-US" dirty="0">
              <a:solidFill>
                <a:srgbClr val="660066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3328903"/>
            <a:ext cx="9144000" cy="1575026"/>
            <a:chOff x="139367" y="2944394"/>
            <a:chExt cx="8968873" cy="15750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367" y="2994082"/>
              <a:ext cx="1447800" cy="1473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5817" y="2982494"/>
              <a:ext cx="1535029" cy="15078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1369" y="2982494"/>
              <a:ext cx="1473200" cy="147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60846" y="2944394"/>
              <a:ext cx="1547394" cy="15750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4569" y="2977282"/>
              <a:ext cx="1491248" cy="14794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87167" y="2994082"/>
              <a:ext cx="1474202" cy="147420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08526" y="2553368"/>
            <a:ext cx="756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Individuals, communities and organizations can now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access Cochrane Crowd at the healthcare condition level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526" y="4949303"/>
            <a:ext cx="756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Through unique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urls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e.g.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crowd.cochrane.org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/neonatal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8704262" cy="632838"/>
          </a:xfrm>
        </p:spPr>
        <p:txBody>
          <a:bodyPr/>
          <a:lstStyle/>
          <a:p>
            <a:r>
              <a:rPr lang="en-GB" dirty="0" smtClean="0"/>
              <a:t>Focus on health topics of interest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709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631" y="1377094"/>
            <a:ext cx="828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Milestone badges: moving from beginner to expert, </a:t>
            </a:r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unlocking new, more challenging tasks as you go</a:t>
            </a:r>
            <a:endParaRPr lang="en-US" sz="2000" b="1" dirty="0">
              <a:solidFill>
                <a:srgbClr val="66006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2631" y="2350230"/>
            <a:ext cx="8386948" cy="2315348"/>
            <a:chOff x="97993" y="2353413"/>
            <a:chExt cx="8386948" cy="2315348"/>
          </a:xfrm>
        </p:grpSpPr>
        <p:pic>
          <p:nvPicPr>
            <p:cNvPr id="2" name="Picture 1" descr="AchievementBadges_large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93" y="2372575"/>
              <a:ext cx="2122365" cy="2293003"/>
            </a:xfrm>
            <a:prstGeom prst="rect">
              <a:avLst/>
            </a:prstGeom>
          </p:spPr>
        </p:pic>
        <p:pic>
          <p:nvPicPr>
            <p:cNvPr id="13" name="Picture 12" descr="AchievementBadges_large-0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260" y="2353413"/>
              <a:ext cx="2143904" cy="2315348"/>
            </a:xfrm>
            <a:prstGeom prst="rect">
              <a:avLst/>
            </a:prstGeom>
          </p:spPr>
        </p:pic>
        <p:pic>
          <p:nvPicPr>
            <p:cNvPr id="14" name="Picture 13" descr="AchievementBadges_large-0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064" y="2372575"/>
              <a:ext cx="2126161" cy="2296186"/>
            </a:xfrm>
            <a:prstGeom prst="rect">
              <a:avLst/>
            </a:prstGeom>
          </p:spPr>
        </p:pic>
        <p:pic>
          <p:nvPicPr>
            <p:cNvPr id="15" name="Picture 14" descr="AchievementBadges_large-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210" y="2369392"/>
              <a:ext cx="2128257" cy="2299369"/>
            </a:xfrm>
            <a:prstGeom prst="rect">
              <a:avLst/>
            </a:prstGeom>
          </p:spPr>
        </p:pic>
        <p:pic>
          <p:nvPicPr>
            <p:cNvPr id="17" name="Picture 16" descr="AchievementBadges_large-0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984" y="2353413"/>
              <a:ext cx="2140957" cy="231216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665275" y="4620755"/>
            <a:ext cx="132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Beginner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1988749" y="4820810"/>
            <a:ext cx="5066630" cy="27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64948" y="4665578"/>
            <a:ext cx="132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Expert</a:t>
            </a:r>
            <a:endParaRPr lang="en-US" sz="2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6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1916832"/>
            <a:ext cx="582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Micro-training modules</a:t>
            </a:r>
            <a:endParaRPr lang="en-US" sz="2000" b="1" dirty="0">
              <a:solidFill>
                <a:srgbClr val="660066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47052" y="2717800"/>
            <a:ext cx="9415902" cy="1783348"/>
            <a:chOff x="-122989" y="2681705"/>
            <a:chExt cx="9268849" cy="1783348"/>
          </a:xfrm>
        </p:grpSpPr>
        <p:pic>
          <p:nvPicPr>
            <p:cNvPr id="11" name="Picture 10" descr="Badge_Icons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2989" y="2717800"/>
              <a:ext cx="1741689" cy="1747253"/>
            </a:xfrm>
            <a:prstGeom prst="rect">
              <a:avLst/>
            </a:prstGeom>
          </p:spPr>
        </p:pic>
        <p:pic>
          <p:nvPicPr>
            <p:cNvPr id="3" name="Picture 2" descr="Badge_Icons-0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576" y="2717800"/>
              <a:ext cx="1747253" cy="1747253"/>
            </a:xfrm>
            <a:prstGeom prst="rect">
              <a:avLst/>
            </a:prstGeom>
          </p:spPr>
        </p:pic>
        <p:pic>
          <p:nvPicPr>
            <p:cNvPr id="5" name="Picture 4" descr="Badge_Icons-0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671" y="2681705"/>
              <a:ext cx="1777669" cy="1783348"/>
            </a:xfrm>
            <a:prstGeom prst="rect">
              <a:avLst/>
            </a:prstGeom>
          </p:spPr>
        </p:pic>
        <p:pic>
          <p:nvPicPr>
            <p:cNvPr id="8" name="Picture 7" descr="Badge_Icons-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762" y="2681705"/>
              <a:ext cx="1777669" cy="1783348"/>
            </a:xfrm>
            <a:prstGeom prst="rect">
              <a:avLst/>
            </a:prstGeom>
          </p:spPr>
        </p:pic>
        <p:pic>
          <p:nvPicPr>
            <p:cNvPr id="9" name="Picture 8" descr="Badge_Icons-0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695" y="2681705"/>
              <a:ext cx="1783348" cy="1783348"/>
            </a:xfrm>
            <a:prstGeom prst="rect">
              <a:avLst/>
            </a:prstGeom>
          </p:spPr>
        </p:pic>
        <p:pic>
          <p:nvPicPr>
            <p:cNvPr id="10" name="Picture 9" descr="Badge_Icons-06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409" y="2681705"/>
              <a:ext cx="1777669" cy="1783348"/>
            </a:xfrm>
            <a:prstGeom prst="rect">
              <a:avLst/>
            </a:prstGeom>
          </p:spPr>
        </p:pic>
        <p:pic>
          <p:nvPicPr>
            <p:cNvPr id="12" name="Picture 11" descr="Badge_Icons-0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8192" y="2681705"/>
              <a:ext cx="1777668" cy="178334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68941" y="4407647"/>
            <a:ext cx="95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/>
                </a:solidFill>
              </a:rPr>
              <a:t>Treatments can harm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2047" y="4365812"/>
            <a:ext cx="95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/>
                </a:solidFill>
              </a:rPr>
              <a:t>Anecdotes are unreliable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9529" y="4383741"/>
            <a:ext cx="132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/>
                </a:solidFill>
              </a:rPr>
              <a:t>Expert opinion alone is not enough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2635" y="4371788"/>
            <a:ext cx="132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/>
                </a:solidFill>
              </a:rPr>
              <a:t>The role of comparison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2753" y="4356847"/>
            <a:ext cx="132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/>
                </a:solidFill>
              </a:rPr>
              <a:t>Comparing like with like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2517" y="4356846"/>
            <a:ext cx="132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/>
                </a:solidFill>
              </a:rPr>
              <a:t>The role of blinding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7693" y="4356847"/>
            <a:ext cx="1329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/>
                </a:solidFill>
              </a:rPr>
              <a:t>Size matters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8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302009" y="2754757"/>
            <a:ext cx="2238066" cy="2256947"/>
          </a:xfrm>
          <a:prstGeom prst="ellipse">
            <a:avLst/>
          </a:prstGeom>
          <a:noFill/>
          <a:ln w="19050" cmpd="sng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27601" y="2743201"/>
            <a:ext cx="761999" cy="745066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13868" y="3877734"/>
            <a:ext cx="761999" cy="745066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93067" y="2370668"/>
            <a:ext cx="761999" cy="745066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28736" y="5063067"/>
            <a:ext cx="372531" cy="372534"/>
          </a:xfrm>
          <a:prstGeom prst="ellipse">
            <a:avLst/>
          </a:prstGeom>
          <a:solidFill>
            <a:srgbClr val="54B6B9"/>
          </a:solidFill>
          <a:ln w="3175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12535" y="3132667"/>
            <a:ext cx="761999" cy="745066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260668" y="-169333"/>
            <a:ext cx="761999" cy="745066"/>
          </a:xfrm>
          <a:prstGeom prst="ellipse">
            <a:avLst/>
          </a:prstGeom>
          <a:solidFill>
            <a:srgbClr val="54B6B9"/>
          </a:solidFill>
          <a:ln w="3175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32668" y="4301067"/>
            <a:ext cx="761999" cy="745066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67202" y="4673601"/>
            <a:ext cx="761999" cy="745066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78668" y="3742267"/>
            <a:ext cx="761999" cy="745066"/>
          </a:xfrm>
          <a:prstGeom prst="ellipse">
            <a:avLst/>
          </a:prstGeom>
          <a:solidFill>
            <a:srgbClr val="54B6B9"/>
          </a:solidFill>
          <a:ln w="3175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23734" y="4690534"/>
            <a:ext cx="761999" cy="745066"/>
          </a:xfrm>
          <a:prstGeom prst="ellipse">
            <a:avLst/>
          </a:prstGeom>
          <a:solidFill>
            <a:srgbClr val="54B6B9"/>
          </a:solidFill>
          <a:ln w="3175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76801" y="4453468"/>
            <a:ext cx="761999" cy="745066"/>
          </a:xfrm>
          <a:prstGeom prst="ellipse">
            <a:avLst/>
          </a:prstGeom>
          <a:solidFill>
            <a:srgbClr val="54B6B9"/>
          </a:solidFill>
          <a:ln w="3175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49334" y="3268135"/>
            <a:ext cx="761999" cy="745066"/>
          </a:xfrm>
          <a:prstGeom prst="ellipse">
            <a:avLst/>
          </a:prstGeom>
          <a:solidFill>
            <a:srgbClr val="54B6B9"/>
          </a:solidFill>
          <a:ln w="3175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36534" y="2370668"/>
            <a:ext cx="761999" cy="745066"/>
          </a:xfrm>
          <a:prstGeom prst="ellipse">
            <a:avLst/>
          </a:prstGeom>
          <a:solidFill>
            <a:srgbClr val="54B6B9"/>
          </a:solidFill>
          <a:ln w="3175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7334" y="2573867"/>
            <a:ext cx="761999" cy="745066"/>
          </a:xfrm>
          <a:prstGeom prst="ellipse">
            <a:avLst/>
          </a:prstGeom>
          <a:solidFill>
            <a:srgbClr val="54B6B9"/>
          </a:solidFill>
          <a:ln w="3175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02000" y="2844801"/>
            <a:ext cx="2235199" cy="2184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62137" y="3327399"/>
            <a:ext cx="372531" cy="372534"/>
          </a:xfrm>
          <a:prstGeom prst="ellipse">
            <a:avLst/>
          </a:prstGeom>
          <a:solidFill>
            <a:srgbClr val="54B6B9"/>
          </a:solidFill>
          <a:ln w="3175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927602" y="2023533"/>
            <a:ext cx="372531" cy="372534"/>
          </a:xfrm>
          <a:prstGeom prst="ellipse">
            <a:avLst/>
          </a:prstGeom>
          <a:solidFill>
            <a:srgbClr val="54B6B9"/>
          </a:solidFill>
          <a:ln w="3175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446870" y="4038600"/>
            <a:ext cx="372531" cy="372534"/>
          </a:xfrm>
          <a:prstGeom prst="ellipse">
            <a:avLst/>
          </a:prstGeom>
          <a:solidFill>
            <a:srgbClr val="54B6B9"/>
          </a:solidFill>
          <a:ln w="3175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71803" y="2328335"/>
            <a:ext cx="372531" cy="372534"/>
          </a:xfrm>
          <a:prstGeom prst="ellipse">
            <a:avLst/>
          </a:prstGeom>
          <a:solidFill>
            <a:srgbClr val="54B6B9"/>
          </a:solidFill>
          <a:ln w="3175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89870" y="5461000"/>
            <a:ext cx="372531" cy="372534"/>
          </a:xfrm>
          <a:prstGeom prst="ellipse">
            <a:avLst/>
          </a:prstGeom>
          <a:solidFill>
            <a:srgbClr val="54B6B9"/>
          </a:solidFill>
          <a:ln w="3175">
            <a:solidFill>
              <a:srgbClr val="54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26669" y="4174067"/>
            <a:ext cx="304797" cy="321733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613402" y="2582333"/>
            <a:ext cx="304797" cy="321733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903135" y="2015067"/>
            <a:ext cx="304797" cy="321733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665136" y="5444067"/>
            <a:ext cx="304797" cy="321733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95603" y="4859867"/>
            <a:ext cx="304797" cy="321733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599269" y="3107267"/>
            <a:ext cx="304797" cy="321733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67303" y="3224459"/>
            <a:ext cx="1476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4B6B9"/>
                </a:solidFill>
              </a:rPr>
              <a:t>People are our greatest asset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980728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62D91"/>
                </a:solidFill>
              </a:rPr>
              <a:t>Both platforms are about providing better </a:t>
            </a:r>
            <a:r>
              <a:rPr lang="en-US" b="1" dirty="0" smtClean="0">
                <a:solidFill>
                  <a:srgbClr val="962D91"/>
                </a:solidFill>
              </a:rPr>
              <a:t>opportunities for people to get involved and better harness the skills </a:t>
            </a:r>
            <a:r>
              <a:rPr lang="en-US" dirty="0" smtClean="0">
                <a:solidFill>
                  <a:srgbClr val="962D91"/>
                </a:solidFill>
              </a:rPr>
              <a:t>of those </a:t>
            </a:r>
          </a:p>
          <a:p>
            <a:pPr algn="ctr"/>
            <a:r>
              <a:rPr lang="en-US" dirty="0" smtClean="0">
                <a:solidFill>
                  <a:srgbClr val="962D91"/>
                </a:solidFill>
              </a:rPr>
              <a:t>already involved</a:t>
            </a:r>
            <a:endParaRPr lang="en-US" dirty="0">
              <a:solidFill>
                <a:srgbClr val="96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7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7" y="1450220"/>
            <a:ext cx="8585730" cy="632838"/>
          </a:xfrm>
        </p:spPr>
        <p:txBody>
          <a:bodyPr/>
          <a:lstStyle/>
          <a:p>
            <a:r>
              <a:rPr lang="en-GB" dirty="0" smtClean="0"/>
              <a:t>What’s next: “Screen For Me”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2895600"/>
            <a:ext cx="427990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7200" y="3149600"/>
            <a:ext cx="3136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Send my search results to the Crowd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384800"/>
            <a:ext cx="857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Can Cochrane Crowd help Cochrane review author teams with their search results? 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3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9737" y="1450220"/>
            <a:ext cx="8585730" cy="632838"/>
          </a:xfrm>
        </p:spPr>
        <p:txBody>
          <a:bodyPr/>
          <a:lstStyle/>
          <a:p>
            <a:r>
              <a:rPr lang="en-GB" dirty="0" smtClean="0"/>
              <a:t>Why so good for trainees?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78092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Both are a great way to learn some new skills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Both enable you to contribute meaningfully to Cochrane and EBHC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Both record your work and progress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Both </a:t>
            </a:r>
            <a:r>
              <a:rPr lang="en-US" sz="2000" dirty="0" smtClean="0">
                <a:solidFill>
                  <a:schemeClr val="accent2"/>
                </a:solidFill>
              </a:rPr>
              <a:t>offer rewards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53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0080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60066"/>
                </a:solidFill>
              </a:rPr>
              <a:t>How to tell others about </a:t>
            </a:r>
            <a:r>
              <a:rPr lang="en-US" sz="3200" dirty="0" err="1" smtClean="0">
                <a:solidFill>
                  <a:srgbClr val="660066"/>
                </a:solidFill>
              </a:rPr>
              <a:t>TaskExchange</a:t>
            </a:r>
            <a:r>
              <a:rPr lang="en-US" sz="3200" dirty="0" smtClean="0">
                <a:solidFill>
                  <a:srgbClr val="660066"/>
                </a:solidFill>
              </a:rPr>
              <a:t> and Cochrane Crowd?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14096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We have materials you can share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1703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We have slides you can have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29309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We can help you set up an interactive activity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5517232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http://</a:t>
            </a:r>
            <a:r>
              <a:rPr lang="en-US" sz="1600" dirty="0" err="1">
                <a:solidFill>
                  <a:schemeClr val="accent1"/>
                </a:solidFill>
              </a:rPr>
              <a:t>community.cochrane.org</a:t>
            </a:r>
            <a:r>
              <a:rPr lang="en-US" sz="1600" dirty="0">
                <a:solidFill>
                  <a:schemeClr val="accent1"/>
                </a:solidFill>
              </a:rPr>
              <a:t>/tools/project-coordination-and-support/project-transform</a:t>
            </a:r>
          </a:p>
        </p:txBody>
      </p:sp>
    </p:spTree>
    <p:extLst>
      <p:ext uri="{BB962C8B-B14F-4D97-AF65-F5344CB8AC3E}">
        <p14:creationId xmlns:p14="http://schemas.microsoft.com/office/powerpoint/2010/main" val="100267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737" y="1450220"/>
            <a:ext cx="8585730" cy="632838"/>
          </a:xfrm>
        </p:spPr>
        <p:txBody>
          <a:bodyPr/>
          <a:lstStyle/>
          <a:p>
            <a:r>
              <a:rPr lang="en-GB" dirty="0" smtClean="0"/>
              <a:t>Examples of interactive activities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780928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Creating a profile on </a:t>
            </a:r>
            <a:r>
              <a:rPr lang="en-US" sz="2000" dirty="0" err="1" smtClean="0">
                <a:solidFill>
                  <a:schemeClr val="accent2"/>
                </a:solidFill>
              </a:rPr>
              <a:t>TaskExchange</a:t>
            </a:r>
            <a:r>
              <a:rPr lang="en-US" sz="2000" dirty="0" smtClean="0">
                <a:solidFill>
                  <a:schemeClr val="accent2"/>
                </a:solidFill>
              </a:rPr>
              <a:t> (5-10 minutes)</a:t>
            </a: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Going through the ‘taster’ area of Cochrane Crowd (5-10 minutes)</a:t>
            </a: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Setting up a </a:t>
            </a:r>
            <a:r>
              <a:rPr lang="en-US" sz="2000" dirty="0" smtClean="0">
                <a:solidFill>
                  <a:schemeClr val="accent2"/>
                </a:solidFill>
              </a:rPr>
              <a:t>live ‘challenge</a:t>
            </a:r>
            <a:r>
              <a:rPr lang="en-US" sz="2000" dirty="0" smtClean="0">
                <a:solidFill>
                  <a:schemeClr val="accent2"/>
                </a:solidFill>
              </a:rPr>
              <a:t>’ in Cochrane Crowd (20 minutes +)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1571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Let’s do one of these!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70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204864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D64"/>
                </a:solidFill>
              </a:rPr>
              <a:t>Cochrane Crowd: </a:t>
            </a:r>
            <a:r>
              <a:rPr lang="en-US" sz="3200" dirty="0" err="1" smtClean="0">
                <a:solidFill>
                  <a:srgbClr val="002D64"/>
                </a:solidFill>
              </a:rPr>
              <a:t>crowd.cochrane.org</a:t>
            </a:r>
            <a:endParaRPr lang="en-US" sz="3200" dirty="0" smtClean="0">
              <a:solidFill>
                <a:srgbClr val="002D64"/>
              </a:solidFill>
            </a:endParaRPr>
          </a:p>
          <a:p>
            <a:endParaRPr lang="en-US" sz="3200" dirty="0" smtClean="0">
              <a:solidFill>
                <a:srgbClr val="002D64"/>
              </a:solidFill>
            </a:endParaRPr>
          </a:p>
          <a:p>
            <a:r>
              <a:rPr lang="en-US" sz="3200" dirty="0" err="1" smtClean="0">
                <a:solidFill>
                  <a:srgbClr val="002D64"/>
                </a:solidFill>
              </a:rPr>
              <a:t>TaskExchange</a:t>
            </a:r>
            <a:r>
              <a:rPr lang="en-US" sz="3200" dirty="0" smtClean="0">
                <a:solidFill>
                  <a:srgbClr val="002D64"/>
                </a:solidFill>
              </a:rPr>
              <a:t>: </a:t>
            </a:r>
            <a:r>
              <a:rPr lang="en-US" sz="3200" dirty="0" err="1" smtClean="0">
                <a:solidFill>
                  <a:srgbClr val="002D64"/>
                </a:solidFill>
              </a:rPr>
              <a:t>taskexchange.cochrane.org</a:t>
            </a:r>
            <a:endParaRPr lang="en-US" sz="3200" dirty="0" smtClean="0">
              <a:solidFill>
                <a:srgbClr val="002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4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Thank you!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144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TaskExchange?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80928"/>
            <a:ext cx="8208912" cy="172986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AU" dirty="0" smtClean="0"/>
              <a:t>An </a:t>
            </a:r>
            <a:r>
              <a:rPr lang="en-AU" b="1" dirty="0" smtClean="0"/>
              <a:t>online</a:t>
            </a:r>
            <a:r>
              <a:rPr lang="en-AU" dirty="0" smtClean="0"/>
              <a:t> platform that </a:t>
            </a:r>
            <a:r>
              <a:rPr lang="en-AU" b="1" dirty="0" smtClean="0"/>
              <a:t>connects</a:t>
            </a:r>
            <a:r>
              <a:rPr lang="en-AU" dirty="0" smtClean="0"/>
              <a:t> </a:t>
            </a:r>
            <a:r>
              <a:rPr lang="en-AU" dirty="0"/>
              <a:t>members of the </a:t>
            </a:r>
            <a:r>
              <a:rPr lang="en-AU" dirty="0" smtClean="0"/>
              <a:t>evidence community who </a:t>
            </a:r>
            <a:r>
              <a:rPr lang="en-AU" dirty="0"/>
              <a:t>want help with their </a:t>
            </a:r>
            <a:r>
              <a:rPr lang="en-AU" dirty="0" smtClean="0"/>
              <a:t>work with </a:t>
            </a:r>
            <a:r>
              <a:rPr lang="en-AU" dirty="0"/>
              <a:t>people </a:t>
            </a:r>
            <a:r>
              <a:rPr lang="en-AU" dirty="0" smtClean="0"/>
              <a:t>who </a:t>
            </a:r>
            <a:r>
              <a:rPr lang="en-AU" dirty="0"/>
              <a:t>have the </a:t>
            </a:r>
            <a:endParaRPr lang="en-AU" dirty="0" smtClean="0"/>
          </a:p>
          <a:p>
            <a:pPr algn="ctr">
              <a:spcBef>
                <a:spcPts val="0"/>
              </a:spcBef>
            </a:pPr>
            <a:r>
              <a:rPr lang="en-AU" b="1" dirty="0" smtClean="0"/>
              <a:t>skills </a:t>
            </a:r>
            <a:r>
              <a:rPr lang="en-AU" b="1" dirty="0"/>
              <a:t>and time </a:t>
            </a:r>
            <a:r>
              <a:rPr lang="en-AU" dirty="0"/>
              <a:t>to </a:t>
            </a:r>
            <a:r>
              <a:rPr lang="en-AU" dirty="0" smtClean="0"/>
              <a:t>help</a:t>
            </a:r>
            <a:endParaRPr lang="en-AU" dirty="0"/>
          </a:p>
          <a:p>
            <a:pPr algn="ctr"/>
            <a:endParaRPr lang="en-AU" dirty="0"/>
          </a:p>
          <a:p>
            <a:pPr marL="0" lvl="1" indent="0" algn="ctr">
              <a:buNone/>
            </a:pPr>
            <a:r>
              <a:rPr lang="en-AU" dirty="0" smtClean="0">
                <a:hlinkClick r:id="rId2" action="ppaction://hlinkfile"/>
              </a:rPr>
              <a:t>taskexchange.cochrane.org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834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1457" y="0"/>
            <a:ext cx="9473977" cy="695739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47864" y="0"/>
            <a:ext cx="5212382" cy="1080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TaskExchange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393" y="1451690"/>
            <a:ext cx="9416787" cy="327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14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TaskExchange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Brings people together to get health evidence work done more 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place to go if you need help, or want to help out, with a review, guideline or other evidence work</a:t>
            </a:r>
          </a:p>
          <a:p>
            <a:r>
              <a:rPr lang="en-AU" dirty="0" smtClean="0"/>
              <a:t>Provides: </a:t>
            </a:r>
          </a:p>
          <a:p>
            <a:pPr marL="522288" lvl="1" indent="-342900"/>
            <a:r>
              <a:rPr lang="en-AU" dirty="0" smtClean="0"/>
              <a:t>Opportunities for meaningful contributions by newcomers and experts alike</a:t>
            </a:r>
          </a:p>
          <a:p>
            <a:pPr marL="522288" lvl="1" indent="-342900"/>
            <a:r>
              <a:rPr lang="en-AU" dirty="0" smtClean="0"/>
              <a:t>A way to overcome time &amp; skill challenges for current community members</a:t>
            </a:r>
          </a:p>
        </p:txBody>
      </p:sp>
    </p:spTree>
    <p:extLst>
      <p:ext uri="{BB962C8B-B14F-4D97-AF65-F5344CB8AC3E}">
        <p14:creationId xmlns:p14="http://schemas.microsoft.com/office/powerpoint/2010/main" val="225801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Get help!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584" y="2274888"/>
            <a:ext cx="5522120" cy="3910012"/>
          </a:xfrm>
        </p:spPr>
      </p:pic>
    </p:spTree>
    <p:extLst>
      <p:ext uri="{BB962C8B-B14F-4D97-AF65-F5344CB8AC3E}">
        <p14:creationId xmlns:p14="http://schemas.microsoft.com/office/powerpoint/2010/main" val="77021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Help out!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2348880"/>
            <a:ext cx="4176465" cy="4032448"/>
          </a:xfrm>
        </p:spPr>
      </p:pic>
    </p:spTree>
    <p:extLst>
      <p:ext uri="{BB962C8B-B14F-4D97-AF65-F5344CB8AC3E}">
        <p14:creationId xmlns:p14="http://schemas.microsoft.com/office/powerpoint/2010/main" val="1397529099"/>
      </p:ext>
    </p:extLst>
  </p:cSld>
  <p:clrMapOvr>
    <a:masterClrMapping/>
  </p:clrMapOvr>
</p:sld>
</file>

<file path=ppt/theme/theme1.xml><?xml version="1.0" encoding="utf-8"?>
<a:theme xmlns:a="http://schemas.openxmlformats.org/drawingml/2006/main" name="Cochrane PowerPoint Template">
  <a:themeElements>
    <a:clrScheme name="Cochrane">
      <a:dk1>
        <a:srgbClr val="000000"/>
      </a:dk1>
      <a:lt1>
        <a:srgbClr val="FFFFFF"/>
      </a:lt1>
      <a:dk2>
        <a:srgbClr val="002D64"/>
      </a:dk2>
      <a:lt2>
        <a:srgbClr val="962D91"/>
      </a:lt2>
      <a:accent1>
        <a:srgbClr val="002D64"/>
      </a:accent1>
      <a:accent2>
        <a:srgbClr val="962D91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Transform Powerpoint Template</Template>
  <TotalTime>1055</TotalTime>
  <Words>853</Words>
  <Application>Microsoft Macintosh PowerPoint</Application>
  <PresentationFormat>On-screen Show (4:3)</PresentationFormat>
  <Paragraphs>222</Paragraphs>
  <Slides>45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Cochrane PowerPoint Template</vt:lpstr>
      <vt:lpstr>Cochrane Crowd and TaskExchange: getting involved in producing health evidence</vt:lpstr>
      <vt:lpstr>Welcome!</vt:lpstr>
      <vt:lpstr>PowerPoint Presentation</vt:lpstr>
      <vt:lpstr>PowerPoint Presentation</vt:lpstr>
      <vt:lpstr>What is TaskExchange?</vt:lpstr>
      <vt:lpstr>PowerPoint Presentation</vt:lpstr>
      <vt:lpstr>TaskExchange</vt:lpstr>
      <vt:lpstr>Get help!</vt:lpstr>
      <vt:lpstr>Help out!</vt:lpstr>
      <vt:lpstr>Log in</vt:lpstr>
      <vt:lpstr>Create your profile</vt:lpstr>
      <vt:lpstr>Create your profile</vt:lpstr>
      <vt:lpstr>Post your task</vt:lpstr>
      <vt:lpstr>Post your task</vt:lpstr>
      <vt:lpstr>Browse our list of experts</vt:lpstr>
      <vt:lpstr>Browse the list of tasks</vt:lpstr>
      <vt:lpstr>Get in contact</vt:lpstr>
      <vt:lpstr>Get your task completed</vt:lpstr>
      <vt:lpstr>New Feature!! Say thanks</vt:lpstr>
      <vt:lpstr>Try it for yourself:  taskexchange.cochrane.org</vt:lpstr>
      <vt:lpstr>PowerPoint Presentation</vt:lpstr>
      <vt:lpstr>What is Cochrane Crowd?</vt:lpstr>
      <vt:lpstr>Crowdsourcing</vt:lpstr>
      <vt:lpstr>Crowdsourcing</vt:lpstr>
      <vt:lpstr>Crowdsourcing</vt:lpstr>
      <vt:lpstr>Crowdsourcing</vt:lpstr>
      <vt:lpstr>Crowdsourcing</vt:lpstr>
      <vt:lpstr>Crowdsourcing</vt:lpstr>
      <vt:lpstr>Crowdsourcing</vt:lpstr>
      <vt:lpstr>Crowdsourcing</vt:lpstr>
      <vt:lpstr>Crowdsourcing</vt:lpstr>
      <vt:lpstr>The tasks</vt:lpstr>
      <vt:lpstr>The tasks</vt:lpstr>
      <vt:lpstr>The microtasks</vt:lpstr>
      <vt:lpstr>Headline metrics</vt:lpstr>
      <vt:lpstr>Contributor experience</vt:lpstr>
      <vt:lpstr>Focus on health topics of interest</vt:lpstr>
      <vt:lpstr>PowerPoint Presentation</vt:lpstr>
      <vt:lpstr>PowerPoint Presentation</vt:lpstr>
      <vt:lpstr>What’s next: “Screen For Me”</vt:lpstr>
      <vt:lpstr>Why so good for trainees?</vt:lpstr>
      <vt:lpstr>PowerPoint Presentation</vt:lpstr>
      <vt:lpstr>Examples of interactive activities</vt:lpstr>
      <vt:lpstr>PowerPoint Presentation</vt:lpstr>
      <vt:lpstr>Thank you!</vt:lpstr>
    </vt:vector>
  </TitlesOfParts>
  <Company>Monash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Transform – Production Models</dc:title>
  <dc:creator>Tari Turner</dc:creator>
  <cp:lastModifiedBy>Anna Noel-Storr</cp:lastModifiedBy>
  <cp:revision>155</cp:revision>
  <dcterms:created xsi:type="dcterms:W3CDTF">2015-08-19T01:46:20Z</dcterms:created>
  <dcterms:modified xsi:type="dcterms:W3CDTF">2018-03-26T08:53:02Z</dcterms:modified>
</cp:coreProperties>
</file>