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6" r:id="rId2"/>
    <p:sldId id="275" r:id="rId3"/>
    <p:sldId id="377" r:id="rId4"/>
    <p:sldId id="372" r:id="rId5"/>
    <p:sldId id="274" r:id="rId6"/>
    <p:sldId id="369" r:id="rId7"/>
    <p:sldId id="416" r:id="rId8"/>
    <p:sldId id="368" r:id="rId9"/>
    <p:sldId id="350" r:id="rId10"/>
    <p:sldId id="352" r:id="rId11"/>
    <p:sldId id="366" r:id="rId12"/>
    <p:sldId id="303" r:id="rId13"/>
    <p:sldId id="370" r:id="rId14"/>
    <p:sldId id="314" r:id="rId15"/>
    <p:sldId id="413" r:id="rId16"/>
    <p:sldId id="414" r:id="rId17"/>
    <p:sldId id="415" r:id="rId18"/>
    <p:sldId id="367" r:id="rId19"/>
    <p:sldId id="417" r:id="rId20"/>
    <p:sldId id="378" r:id="rId21"/>
    <p:sldId id="311" r:id="rId22"/>
    <p:sldId id="318" r:id="rId23"/>
    <p:sldId id="355" r:id="rId24"/>
    <p:sldId id="297" r:id="rId25"/>
    <p:sldId id="298" r:id="rId26"/>
    <p:sldId id="305" r:id="rId27"/>
    <p:sldId id="306" r:id="rId28"/>
    <p:sldId id="308" r:id="rId29"/>
    <p:sldId id="309" r:id="rId30"/>
    <p:sldId id="310" r:id="rId31"/>
    <p:sldId id="319" r:id="rId32"/>
    <p:sldId id="376" r:id="rId33"/>
    <p:sldId id="371" r:id="rId34"/>
    <p:sldId id="302" r:id="rId35"/>
    <p:sldId id="27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0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lena Ryan-Vig" initials="SR" lastIdx="3" clrIdx="0">
    <p:extLst>
      <p:ext uri="{19B8F6BF-5375-455C-9EA6-DF929625EA0E}">
        <p15:presenceInfo xmlns:p15="http://schemas.microsoft.com/office/powerpoint/2012/main" userId="ff7c607a-bc75-4f1b-ab5a-5d0d0dce4d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2C63"/>
    <a:srgbClr val="168DC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403" autoAdjust="0"/>
    <p:restoredTop sz="80474" autoAdjust="0"/>
  </p:normalViewPr>
  <p:slideViewPr>
    <p:cSldViewPr snapToGrid="0" showGuides="1">
      <p:cViewPr varScale="1">
        <p:scale>
          <a:sx n="74" d="100"/>
          <a:sy n="74" d="100"/>
        </p:scale>
        <p:origin x="944" y="168"/>
      </p:cViewPr>
      <p:guideLst>
        <p:guide orient="horz"/>
        <p:guide pos="40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-3492" y="-96"/>
      </p:cViewPr>
      <p:guideLst>
        <p:guide orient="horz" pos="2880"/>
        <p:guide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itchFamily="34" charset="0"/>
                <a:cs typeface="Arial" panose="020B060402020202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557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841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802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needs to know about EBM?</a:t>
            </a:r>
          </a:p>
          <a:p>
            <a:endParaRPr lang="en-US" dirty="0"/>
          </a:p>
          <a:p>
            <a:r>
              <a:rPr lang="en-US" dirty="0"/>
              <a:t>We’d argue that everyone does – as we all make decisions about our health &amp; when we do, it’s important those decisions are informed 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115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56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Some commonly used interventions to either treat or prevent the symptoms of a cold. </a:t>
            </a:r>
          </a:p>
          <a:p>
            <a:endParaRPr lang="en-GB" dirty="0"/>
          </a:p>
          <a:p>
            <a:r>
              <a:rPr lang="en-GB" dirty="0"/>
              <a:t>What’s likely to be effective &amp; unlikely to be effective?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53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473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3:42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=aFV7eFXsqP8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983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334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156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Source Sans Pro" pitchFamily="34" charset="0"/>
                <a:ea typeface="+mn-ea"/>
                <a:cs typeface="Arial" panose="020B0604020202020204" pitchFamily="34" charset="0"/>
              </a:rPr>
              <a:t>Cochrane is a not-for-profit organization with contributors from more than 130 countries working together to produce credible, accessible health information that is free from commercial sponsorship and other conflicts of interest.  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Source Sans Pro" pitchFamily="34" charset="0"/>
                <a:ea typeface="+mn-ea"/>
                <a:cs typeface="Arial" panose="020B0604020202020204" pitchFamily="34" charset="0"/>
              </a:rPr>
              <a:t>Cochrane exists so healthcare decisions get better. 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Source Sans Pro" pitchFamily="34" charset="0"/>
              <a:ea typeface="+mn-ea"/>
              <a:cs typeface="Arial" panose="020B0604020202020204" pitchFamily="34" charset="0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Source Sans Pro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Source Sans Pro" pitchFamily="34" charset="0"/>
                <a:ea typeface="+mn-ea"/>
                <a:cs typeface="Arial" panose="020B0604020202020204" pitchFamily="34" charset="0"/>
              </a:rPr>
              <a:t>Cochrane aims to achieve this by producing reviews that summarize the best available evidence generated through research to inform decisions about health.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384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SRV. </a:t>
            </a:r>
          </a:p>
          <a:p>
            <a:endParaRPr lang="en-US" dirty="0"/>
          </a:p>
          <a:p>
            <a:r>
              <a:rPr lang="en-US" dirty="0"/>
              <a:t>The choices that we make about health are not necessarily about treatments – it can also be about diet for example. </a:t>
            </a:r>
          </a:p>
          <a:p>
            <a:endParaRPr lang="en-US" dirty="0"/>
          </a:p>
          <a:p>
            <a:r>
              <a:rPr lang="en-US" dirty="0"/>
              <a:t>Every day in the media, we’re bombarded with claims about the effects of foods on our health.</a:t>
            </a:r>
          </a:p>
          <a:p>
            <a:endParaRPr lang="en-US" dirty="0"/>
          </a:p>
          <a:p>
            <a:r>
              <a:rPr lang="en-US" dirty="0"/>
              <a:t>On the screen now is a press statement </a:t>
            </a:r>
            <a:r>
              <a:rPr lang="en-GB" baseline="0" dirty="0"/>
              <a:t>from the World Health Organization, published in 2015. </a:t>
            </a:r>
          </a:p>
          <a:p>
            <a:endParaRPr lang="en-GB" baseline="0" dirty="0"/>
          </a:p>
          <a:p>
            <a:r>
              <a:rPr lang="en-GB" baseline="0" dirty="0"/>
              <a:t>It discussed the link between the consumption of processed meat and the risk of developing colorectal cancer. </a:t>
            </a:r>
          </a:p>
          <a:p>
            <a:endParaRPr lang="en-GB" baseline="0" dirty="0"/>
          </a:p>
          <a:p>
            <a:r>
              <a:rPr lang="en-GB" baseline="0" dirty="0"/>
              <a:t>It stated that, eating the 2 rashers of bacon each day, increases the risk of developing colorectal cancer by approx. 20%.</a:t>
            </a:r>
          </a:p>
          <a:p>
            <a:endParaRPr lang="en-GB" baseline="0" dirty="0"/>
          </a:p>
          <a:p>
            <a:r>
              <a:rPr lang="en-GB" baseline="0" dirty="0"/>
              <a:t>Lynda will go into the terms in more detail.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16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Lynda-</a:t>
            </a:r>
            <a:r>
              <a:rPr lang="en-US" baseline="0" dirty="0"/>
              <a:t> </a:t>
            </a:r>
            <a:r>
              <a:rPr lang="en-US" dirty="0"/>
              <a:t>Let’s look at the first statement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that bacon and processed meat is carcinogenic. </a:t>
            </a:r>
          </a:p>
          <a:p>
            <a:r>
              <a:rPr lang="en-US" baseline="0" dirty="0"/>
              <a:t>This is the WHO carcinogen (which means cancer causing) classification. </a:t>
            </a:r>
          </a:p>
          <a:p>
            <a:endParaRPr lang="en-US" baseline="0" dirty="0"/>
          </a:p>
          <a:p>
            <a:r>
              <a:rPr lang="en-US" baseline="0" dirty="0"/>
              <a:t>What does this tell us? One answer.</a:t>
            </a:r>
          </a:p>
          <a:p>
            <a:endParaRPr lang="en-US" baseline="0" dirty="0"/>
          </a:p>
          <a:p>
            <a:r>
              <a:rPr lang="en-US" baseline="0" dirty="0"/>
              <a:t>What does this tell us about processed meats </a:t>
            </a:r>
            <a:r>
              <a:rPr lang="en-US" b="1" baseline="0" dirty="0"/>
              <a:t>compared</a:t>
            </a:r>
            <a:r>
              <a:rPr lang="en-US" baseline="0" dirty="0"/>
              <a:t> to smoking?.... Nothing.</a:t>
            </a:r>
          </a:p>
          <a:p>
            <a:endParaRPr lang="en-US" baseline="0" dirty="0"/>
          </a:p>
          <a:p>
            <a:r>
              <a:rPr lang="en-US" baseline="0" dirty="0"/>
              <a:t>This shows that processed meats cause cancer. They are in the same in group as smoking, but these groups tell us nothing about individual risk </a:t>
            </a:r>
          </a:p>
          <a:p>
            <a:endParaRPr lang="en-GB" baseline="0" dirty="0"/>
          </a:p>
          <a:p>
            <a:endParaRPr lang="en-GB" baseline="0" dirty="0"/>
          </a:p>
          <a:p>
            <a:pPr lvl="0"/>
            <a:r>
              <a:rPr lang="en-GB" dirty="0"/>
              <a:t>October 2015 WHO statement:</a:t>
            </a:r>
          </a:p>
          <a:p>
            <a:pPr lvl="0"/>
            <a:r>
              <a:rPr lang="en-GB" dirty="0"/>
              <a:t>Processed meat = Class I carcinogen. Link to bowel cancer. Others Class I carcinogens = smoking, asbestos</a:t>
            </a:r>
          </a:p>
          <a:p>
            <a:pPr lvl="0"/>
            <a:r>
              <a:rPr lang="en-GB" dirty="0"/>
              <a:t>Baseline risk of bowel cancer = 5% If consume 50g processed meat /day risk rises to 6%</a:t>
            </a:r>
          </a:p>
          <a:p>
            <a:pPr lvl="0"/>
            <a:r>
              <a:rPr lang="en-GB" dirty="0"/>
              <a:t>Absolute risk rises by 1%. Relative risk rise 20%</a:t>
            </a:r>
          </a:p>
          <a:p>
            <a:pPr lvl="0"/>
            <a:r>
              <a:rPr lang="en-GB" dirty="0"/>
              <a:t>Damaging compounds (e.g. N-</a:t>
            </a:r>
            <a:r>
              <a:rPr lang="en-GB" dirty="0" err="1"/>
              <a:t>nitroso</a:t>
            </a:r>
            <a:r>
              <a:rPr lang="en-GB" dirty="0"/>
              <a:t> ) generated in preserving process e.g. high temperatures.</a:t>
            </a:r>
          </a:p>
          <a:p>
            <a:pPr lvl="0"/>
            <a:r>
              <a:rPr lang="en-GB" dirty="0"/>
              <a:t>Smoking accounts for more than 1:4 cancer deaths in UK and nearly a fifth of all cancer cases.</a:t>
            </a:r>
          </a:p>
          <a:p>
            <a:pPr lvl="0"/>
            <a:r>
              <a:rPr lang="en-GB" dirty="0"/>
              <a:t>Smoking raises risk of lung cancer 2000%  (RR)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553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974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GB" dirty="0" err="1"/>
              <a:t>MailOnline</a:t>
            </a:r>
            <a:endParaRPr lang="en-GB" dirty="0"/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Is the World Health Organization press release is reflected accurately and fairly in these headlines?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47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dirty="0"/>
              <a:t>Guardian newspaper.</a:t>
            </a:r>
          </a:p>
        </p:txBody>
      </p:sp>
    </p:spTree>
    <p:extLst>
      <p:ext uri="{BB962C8B-B14F-4D97-AF65-F5344CB8AC3E}">
        <p14:creationId xmlns:p14="http://schemas.microsoft.com/office/powerpoint/2010/main" val="1284641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Telegraph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783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SRV</a:t>
            </a:r>
            <a:endParaRPr lang="en-US" dirty="0"/>
          </a:p>
          <a:p>
            <a:r>
              <a:rPr lang="en-US" dirty="0"/>
              <a:t>Telegraph </a:t>
            </a:r>
            <a:r>
              <a:rPr lang="mr-IN" dirty="0"/>
              <a:t>–</a:t>
            </a:r>
            <a:r>
              <a:rPr lang="en-US" dirty="0"/>
              <a:t> rebuttal from scientists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254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SRV</a:t>
            </a:r>
            <a:endParaRPr lang="en-US" dirty="0"/>
          </a:p>
          <a:p>
            <a:r>
              <a:rPr lang="en-US" dirty="0"/>
              <a:t>The Sun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461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SRV</a:t>
            </a:r>
          </a:p>
          <a:p>
            <a:r>
              <a:rPr lang="en-US" dirty="0"/>
              <a:t>Daily 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21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SRV</a:t>
            </a:r>
          </a:p>
          <a:p>
            <a:r>
              <a:rPr lang="en-US" dirty="0"/>
              <a:t>Guardian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Butchers strike back at claims</a:t>
            </a:r>
          </a:p>
          <a:p>
            <a:endParaRPr lang="en-GB" baseline="0" dirty="0"/>
          </a:p>
          <a:p>
            <a:r>
              <a:rPr lang="en-GB" baseline="0" dirty="0"/>
              <a:t>H</a:t>
            </a:r>
            <a:r>
              <a:rPr lang="en-US" baseline="0" dirty="0" err="1"/>
              <a:t>ave</a:t>
            </a:r>
            <a:r>
              <a:rPr lang="en-US" baseline="0" dirty="0"/>
              <a:t> a talk amongst yourselves. What do you make of these headlines? Do you think they’re fair &amp; accurate reflection of the WHO statement?</a:t>
            </a: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R</a:t>
            </a:r>
            <a:r>
              <a:rPr lang="en-US" baseline="0" dirty="0" err="1"/>
              <a:t>esponses</a:t>
            </a:r>
            <a:r>
              <a:rPr lang="en-US" baseline="0" dirty="0"/>
              <a:t> from students. </a:t>
            </a:r>
          </a:p>
          <a:p>
            <a:endParaRPr lang="en-GB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18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evidence based medicine?</a:t>
            </a:r>
          </a:p>
          <a:p>
            <a:endParaRPr lang="en-US" dirty="0"/>
          </a:p>
          <a:p>
            <a:r>
              <a:rPr lang="en-US" dirty="0"/>
              <a:t>When did evidence based medicine begin?</a:t>
            </a:r>
          </a:p>
          <a:p>
            <a:endParaRPr lang="en-US" dirty="0"/>
          </a:p>
          <a:p>
            <a:r>
              <a:rPr lang="en-US" dirty="0"/>
              <a:t>Why is it important?</a:t>
            </a:r>
          </a:p>
          <a:p>
            <a:endParaRPr lang="en-US" dirty="0"/>
          </a:p>
          <a:p>
            <a:r>
              <a:rPr lang="en-US" dirty="0"/>
              <a:t>How is evidence brought together?</a:t>
            </a:r>
          </a:p>
          <a:p>
            <a:endParaRPr lang="en-US" dirty="0"/>
          </a:p>
          <a:p>
            <a:r>
              <a:rPr lang="en-US" dirty="0"/>
              <a:t>Who needs to know about it?</a:t>
            </a:r>
          </a:p>
          <a:p>
            <a:endParaRPr lang="en-US" dirty="0"/>
          </a:p>
          <a:p>
            <a:r>
              <a:rPr lang="en-US" dirty="0"/>
              <a:t>Where you can find reliable, evidence-based information?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458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1581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What type of study?</a:t>
            </a:r>
          </a:p>
          <a:p>
            <a:r>
              <a:rPr lang="en-US" baseline="0" dirty="0"/>
              <a:t>Was it an RCT?</a:t>
            </a:r>
          </a:p>
          <a:p>
            <a:r>
              <a:rPr lang="en-US" baseline="0" dirty="0"/>
              <a:t>Who was the in?</a:t>
            </a:r>
          </a:p>
          <a:p>
            <a:r>
              <a:rPr lang="en-US" baseline="0" dirty="0"/>
              <a:t>How much bacon do I need to eat?</a:t>
            </a:r>
          </a:p>
          <a:p>
            <a:r>
              <a:rPr lang="en-US" baseline="0" dirty="0"/>
              <a:t>Does bacon really cause cancer?</a:t>
            </a:r>
          </a:p>
          <a:p>
            <a:r>
              <a:rPr lang="en-US" baseline="0" dirty="0"/>
              <a:t>Is it really as bad as smoking/asbestos?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019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671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593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83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9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43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67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543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‘One of the darkest episodes in pharmaceutical research’.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Discovered 1953. </a:t>
            </a:r>
            <a:r>
              <a:rPr dirty="0" err="1"/>
              <a:t>Licenced</a:t>
            </a:r>
            <a:r>
              <a:rPr dirty="0"/>
              <a:t> in Germany for OTC use in 1956. Used to treat morning sickness. </a:t>
            </a:r>
            <a:r>
              <a:rPr i="1" dirty="0"/>
              <a:t>No animal studies in pregnancy.</a:t>
            </a:r>
            <a:r>
              <a:rPr dirty="0"/>
              <a:t> 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10000 serious birth defects and 2000 deaths worldwide in late 50s and early 60s. 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Primarily given as sedative. Found to help morning sickness.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 err="1"/>
              <a:t>Licenced</a:t>
            </a:r>
            <a:r>
              <a:rPr dirty="0"/>
              <a:t> in UK in 1958 and withdrawn 1961. Widely available in Europe but not licensed by FDA in US. Still available in Spain throughout 70s.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Link to birth defects made in 1961.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Long criminal trial followed to achieve compensation for victims of the drug.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Led to tougher testing and drug approval procedures in many countries including UK and USA.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dirty="0"/>
              <a:t>Use now in leprosy and cancer (myeloma). Controversial - some countries do not have effective controls in place.</a:t>
            </a:r>
          </a:p>
        </p:txBody>
      </p:sp>
    </p:spTree>
    <p:extLst>
      <p:ext uri="{BB962C8B-B14F-4D97-AF65-F5344CB8AC3E}">
        <p14:creationId xmlns:p14="http://schemas.microsoft.com/office/powerpoint/2010/main" val="165630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Book published 1946 - one of best-sellers of all time. </a:t>
            </a:r>
          </a:p>
          <a:p>
            <a:pPr defTabSz="914400">
              <a:lnSpc>
                <a:spcPct val="100000"/>
              </a:lnSpc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1958 edition advocated babies sleeping on their fronts (inhalation vomit). Increase in SIDS (cot death) noted . Association with sleeping position identified by Peter Fleming, Bristol researcher, whose findings were published in BMJ in 1989. Anne Diamond, whose son died aged 4 months of cot death in 1991, spearheaded the campaign </a:t>
            </a:r>
            <a:r>
              <a:rPr i="1"/>
              <a:t>Back to Sleep</a:t>
            </a:r>
            <a:r>
              <a:t>. In UK SIDS numbers dropped rapidly. 1545/year in 1989, barely 200 now.</a:t>
            </a:r>
          </a:p>
        </p:txBody>
      </p:sp>
    </p:spTree>
    <p:extLst>
      <p:ext uri="{BB962C8B-B14F-4D97-AF65-F5344CB8AC3E}">
        <p14:creationId xmlns:p14="http://schemas.microsoft.com/office/powerpoint/2010/main" val="368107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123225"/>
            <a:ext cx="4464000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3439800"/>
            <a:ext cx="4464000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9738" y="5695200"/>
            <a:ext cx="214763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Trusted evidence.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Informed decisions.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bg2"/>
                </a:solidFill>
                <a:latin typeface="+mn-lt"/>
              </a:rPr>
              <a:t>Better health.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05" y="0"/>
            <a:ext cx="3824595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8932974">
            <a:off x="6433717" y="5836596"/>
            <a:ext cx="494944" cy="494944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39738" y="2232000"/>
            <a:ext cx="6156000" cy="3816000"/>
          </a:xfrm>
          <a:solidFill>
            <a:schemeClr val="accent5"/>
          </a:solidFill>
        </p:spPr>
        <p:txBody>
          <a:bodyPr lIns="216000" tIns="108000"/>
          <a:lstStyle>
            <a:lvl1pPr marL="0" indent="0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39738" y="6162675"/>
            <a:ext cx="6176962" cy="374650"/>
          </a:xfrm>
        </p:spPr>
        <p:txBody>
          <a:bodyPr/>
          <a:lstStyle>
            <a:lvl1pPr>
              <a:spcBef>
                <a:spcPts val="0"/>
              </a:spcBef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5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1202400"/>
            <a:ext cx="6120000" cy="460800"/>
          </a:xfrm>
        </p:spPr>
        <p:txBody>
          <a:bodyPr anchor="t" anchorCtr="0"/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39738" y="6162675"/>
            <a:ext cx="6176962" cy="374650"/>
          </a:xfrm>
        </p:spPr>
        <p:txBody>
          <a:bodyPr/>
          <a:lstStyle>
            <a:lvl1pPr>
              <a:spcBef>
                <a:spcPts val="0"/>
              </a:spcBef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Cochrane_UK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0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74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accent5"/>
          </a:solidFill>
        </p:spPr>
        <p:txBody>
          <a:bodyPr lIns="432000" tIns="324000"/>
          <a:lstStyle>
            <a:lvl1pPr marL="0" indent="0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671985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296025"/>
            <a:ext cx="4464000" cy="562375"/>
          </a:xfrm>
        </p:spPr>
        <p:txBody>
          <a:bodyPr anchor="t" anchorCtr="0"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2849400"/>
            <a:ext cx="4192587" cy="208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05" y="0"/>
            <a:ext cx="382459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8932974">
            <a:off x="6433717" y="5836596"/>
            <a:ext cx="494944" cy="494944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6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296025"/>
            <a:ext cx="4464000" cy="562375"/>
          </a:xfrm>
        </p:spPr>
        <p:txBody>
          <a:bodyPr anchor="t" anchorCtr="0"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2849400"/>
            <a:ext cx="4192587" cy="21978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38" y="-388"/>
            <a:ext cx="304392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8932974">
            <a:off x="6433717" y="5836596"/>
            <a:ext cx="494944" cy="494944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440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 with Large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439737" y="1704725"/>
            <a:ext cx="4464001" cy="2795276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3600" b="1" spc="-40">
                <a:solidFill>
                  <a:srgbClr val="008CD2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39737" y="4627800"/>
            <a:ext cx="3326402" cy="2230201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defRPr sz="1800" b="1" spc="-20"/>
            </a:lvl1pPr>
            <a:lvl2pPr marL="0" indent="3175">
              <a:lnSpc>
                <a:spcPts val="1900"/>
              </a:lnSpc>
              <a:spcBef>
                <a:spcPts val="0"/>
              </a:spcBef>
              <a:buSzTx/>
              <a:buNone/>
              <a:defRPr sz="1800" b="1" spc="-20"/>
            </a:lvl2pPr>
            <a:lvl3pPr marL="0" indent="914400">
              <a:lnSpc>
                <a:spcPts val="1900"/>
              </a:lnSpc>
              <a:spcBef>
                <a:spcPts val="0"/>
              </a:spcBef>
              <a:buSzTx/>
              <a:buNone/>
              <a:defRPr sz="1800" b="1" spc="-20"/>
            </a:lvl3pPr>
            <a:lvl4pPr marL="0" indent="1371600">
              <a:lnSpc>
                <a:spcPts val="1900"/>
              </a:lnSpc>
              <a:spcBef>
                <a:spcPts val="0"/>
              </a:spcBef>
              <a:buSzTx/>
              <a:buNone/>
              <a:defRPr sz="1800" b="1" spc="-20"/>
            </a:lvl4pPr>
            <a:lvl5pPr marL="0" indent="1828800">
              <a:lnSpc>
                <a:spcPts val="1900"/>
              </a:lnSpc>
              <a:spcBef>
                <a:spcPts val="0"/>
              </a:spcBef>
              <a:buSzTx/>
              <a:buNone/>
              <a:defRPr sz="1800" b="1" spc="-20"/>
            </a:lvl5pPr>
          </a:lstStyle>
          <a:p>
            <a:pPr lvl="0">
              <a:defRPr b="0" spc="0">
                <a:solidFill>
                  <a:srgbClr val="000000"/>
                </a:solidFill>
              </a:defRPr>
            </a:pPr>
            <a:r>
              <a:rPr b="1" spc="-20">
                <a:solidFill>
                  <a:srgbClr val="002D64"/>
                </a:solidFill>
              </a:rPr>
              <a:t>Body Level One</a:t>
            </a:r>
          </a:p>
          <a:p>
            <a:pPr lvl="1">
              <a:defRPr b="0" spc="0">
                <a:solidFill>
                  <a:srgbClr val="000000"/>
                </a:solidFill>
              </a:defRPr>
            </a:pPr>
            <a:r>
              <a:rPr b="1" spc="-20">
                <a:solidFill>
                  <a:srgbClr val="002D64"/>
                </a:solidFill>
              </a:rPr>
              <a:t>Body Level Two</a:t>
            </a:r>
          </a:p>
          <a:p>
            <a:pPr lvl="2">
              <a:defRPr b="0" spc="0">
                <a:solidFill>
                  <a:srgbClr val="000000"/>
                </a:solidFill>
              </a:defRPr>
            </a:pPr>
            <a:r>
              <a:rPr b="1" spc="-20">
                <a:solidFill>
                  <a:srgbClr val="002D64"/>
                </a:solidFill>
              </a:rPr>
              <a:t>Body Level Three</a:t>
            </a:r>
          </a:p>
          <a:p>
            <a:pPr lvl="3">
              <a:defRPr b="0" spc="0">
                <a:solidFill>
                  <a:srgbClr val="000000"/>
                </a:solidFill>
              </a:defRPr>
            </a:pPr>
            <a:r>
              <a:rPr b="1" spc="-20">
                <a:solidFill>
                  <a:srgbClr val="002D64"/>
                </a:solidFill>
              </a:rPr>
              <a:t>Body Level Four</a:t>
            </a:r>
          </a:p>
          <a:p>
            <a:pPr lvl="4">
              <a:defRPr b="0" spc="0">
                <a:solidFill>
                  <a:srgbClr val="000000"/>
                </a:solidFill>
              </a:defRPr>
            </a:pPr>
            <a:r>
              <a:rPr b="1" spc="-20">
                <a:solidFill>
                  <a:srgbClr val="002D64"/>
                </a:solidFill>
              </a:rPr>
              <a:t>Body Level Five</a:t>
            </a:r>
          </a:p>
        </p:txBody>
      </p:sp>
      <p:pic>
        <p:nvPicPr>
          <p:cNvPr id="54" name="image2.png" descr="Cochrane_UK_Logo_RGB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889" y="426337"/>
            <a:ext cx="1469932" cy="500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jpg" descr="nihr_colou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5935" y="437028"/>
            <a:ext cx="1411117" cy="489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06358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123225"/>
            <a:ext cx="4464000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3439800"/>
            <a:ext cx="4464000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9738" y="5695200"/>
            <a:ext cx="214763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Trusted evidence.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Informed decisions.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bg2"/>
                </a:solidFill>
                <a:latin typeface="+mn-lt"/>
              </a:rPr>
              <a:t>Better health.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38" y="-388"/>
            <a:ext cx="3043925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8932974">
            <a:off x="6433717" y="5836596"/>
            <a:ext cx="494944" cy="494944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3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39738" y="5695200"/>
            <a:ext cx="214763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Trusted evidence.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Informed decisions.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bg2"/>
                </a:solidFill>
                <a:latin typeface="+mn-lt"/>
              </a:rPr>
              <a:t>Better health.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24000" y="0"/>
            <a:ext cx="5220000" cy="6858000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8000" y="1964825"/>
            <a:ext cx="4356000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8000" y="3835800"/>
            <a:ext cx="4046400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8" b="16524"/>
          <a:stretch/>
        </p:blipFill>
        <p:spPr>
          <a:xfrm>
            <a:off x="2073686" y="0"/>
            <a:ext cx="2777113" cy="6858000"/>
          </a:xfrm>
          <a:prstGeom prst="rect">
            <a:avLst/>
          </a:prstGeom>
        </p:spPr>
      </p:pic>
      <p:pic>
        <p:nvPicPr>
          <p:cNvPr id="10" name="Picture 9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3563225"/>
            <a:ext cx="4464000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4728600"/>
            <a:ext cx="4464000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9738" y="5695200"/>
            <a:ext cx="214763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Trusted evidence.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Informed decisions.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bg2"/>
                </a:solidFill>
                <a:latin typeface="+mn-lt"/>
              </a:rPr>
              <a:t>Better health.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85" y="0"/>
            <a:ext cx="428244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8931217">
            <a:off x="6263551" y="5488794"/>
            <a:ext cx="838473" cy="838473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02000"/>
            <a:ext cx="9144000" cy="4356000"/>
          </a:xfrm>
          <a:solidFill>
            <a:schemeClr val="accent5"/>
          </a:solidFill>
        </p:spPr>
        <p:txBody>
          <a:bodyPr lIns="432000" tIns="108000"/>
          <a:lstStyle>
            <a:lvl1pPr marL="0" indent="0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1295225"/>
            <a:ext cx="4464000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8800" y="1409400"/>
            <a:ext cx="3326400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8" name="Picture 7" descr="Cochrane_UK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4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699225"/>
            <a:ext cx="4117862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3958200"/>
            <a:ext cx="4117862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9738" y="5695200"/>
            <a:ext cx="214763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Trusted evidence.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tx2"/>
                </a:solidFill>
                <a:latin typeface="+mn-lt"/>
              </a:rPr>
              <a:t>Informed decisions.</a:t>
            </a:r>
          </a:p>
          <a:p>
            <a:pPr>
              <a:lnSpc>
                <a:spcPts val="2000"/>
              </a:lnSpc>
            </a:pPr>
            <a:r>
              <a:rPr lang="en-GB" spc="-30" baseline="0" dirty="0">
                <a:solidFill>
                  <a:schemeClr val="bg2"/>
                </a:solidFill>
                <a:latin typeface="+mn-lt"/>
              </a:rPr>
              <a:t>Better health.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3"/>
          <a:stretch/>
        </p:blipFill>
        <p:spPr>
          <a:xfrm>
            <a:off x="5534025" y="0"/>
            <a:ext cx="3120980" cy="68580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0" y="1324800"/>
            <a:ext cx="4500000" cy="3384000"/>
          </a:xfrm>
          <a:solidFill>
            <a:schemeClr val="accent5"/>
          </a:solidFill>
        </p:spPr>
        <p:txBody>
          <a:bodyPr lIns="432000" tIns="108000"/>
          <a:lstStyle>
            <a:lvl1pPr marL="0" indent="0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11" name="Picture 10" descr="Cochrane_UK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arge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02000"/>
            <a:ext cx="9144000" cy="4356000"/>
          </a:xfrm>
          <a:solidFill>
            <a:schemeClr val="accent5"/>
          </a:solidFill>
        </p:spPr>
        <p:txBody>
          <a:bodyPr lIns="432000" tIns="108000"/>
          <a:lstStyle>
            <a:lvl1pPr marL="0" indent="0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3419225"/>
            <a:ext cx="4464000" cy="1080775"/>
          </a:xfrm>
        </p:spPr>
        <p:txBody>
          <a:bodyPr/>
          <a:lstStyle>
            <a:lvl1pPr algn="l">
              <a:lnSpc>
                <a:spcPts val="38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8" y="4627800"/>
            <a:ext cx="3326400" cy="822600"/>
          </a:xfrm>
        </p:spPr>
        <p:txBody>
          <a:bodyPr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175" indent="0" algn="l">
              <a:lnSpc>
                <a:spcPts val="19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8" name="Picture 7" descr="Cochrane_UK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08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51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9738" y="1317600"/>
            <a:ext cx="6120000" cy="6328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738" y="2275200"/>
            <a:ext cx="6120000" cy="39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56" y="0"/>
            <a:ext cx="1990344" cy="6858000"/>
          </a:xfrm>
          <a:prstGeom prst="rect">
            <a:avLst/>
          </a:prstGeom>
        </p:spPr>
      </p:pic>
      <p:pic>
        <p:nvPicPr>
          <p:cNvPr id="4" name="Picture 3" descr="Cochrane_UK_Logo_RGB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9" y="426338"/>
            <a:ext cx="1867968" cy="6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50" r:id="rId8"/>
    <p:sldLayoutId id="2147483656" r:id="rId9"/>
    <p:sldLayoutId id="2147483664" r:id="rId10"/>
    <p:sldLayoutId id="2147483657" r:id="rId11"/>
    <p:sldLayoutId id="2147483654" r:id="rId12"/>
    <p:sldLayoutId id="2147483665" r:id="rId13"/>
    <p:sldLayoutId id="2147483666" r:id="rId14"/>
    <p:sldLayoutId id="2147483667" r:id="rId15"/>
    <p:sldLayoutId id="2147483655" r:id="rId16"/>
    <p:sldLayoutId id="2147483668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spc="-4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134"/>
        </a:spcBef>
        <a:spcAft>
          <a:spcPts val="0"/>
        </a:spcAft>
        <a:buClr>
          <a:schemeClr val="bg2"/>
        </a:buClr>
        <a:buFont typeface="Arial" pitchFamily="34" charset="0"/>
        <a:buNone/>
        <a:defRPr sz="2000" kern="1200" spc="-20" baseline="0">
          <a:solidFill>
            <a:schemeClr val="tx2"/>
          </a:solidFill>
          <a:latin typeface="+mj-lt"/>
          <a:ea typeface="+mn-ea"/>
          <a:cs typeface="+mn-cs"/>
        </a:defRPr>
      </a:lvl1pPr>
      <a:lvl2pPr marL="179388" indent="-179388" algn="l" defTabSz="914400" rtl="0" eaLnBrk="1" latinLnBrk="0" hangingPunct="1">
        <a:spcBef>
          <a:spcPts val="1134"/>
        </a:spcBef>
        <a:spcAft>
          <a:spcPts val="0"/>
        </a:spcAft>
        <a:buClr>
          <a:schemeClr val="bg2"/>
        </a:buClr>
        <a:buFont typeface="Arial" pitchFamily="34" charset="0"/>
        <a:buChar char="•"/>
        <a:defRPr sz="2000" kern="1200" spc="-20" baseline="0">
          <a:solidFill>
            <a:schemeClr val="tx2"/>
          </a:solidFill>
          <a:latin typeface="+mj-lt"/>
          <a:ea typeface="+mn-ea"/>
          <a:cs typeface="+mn-cs"/>
        </a:defRPr>
      </a:lvl2pPr>
      <a:lvl3pPr marL="388938" indent="-158750" algn="l" defTabSz="914400" rtl="0" eaLnBrk="1" latinLnBrk="0" hangingPunct="1">
        <a:spcBef>
          <a:spcPts val="567"/>
        </a:spcBef>
        <a:buClr>
          <a:schemeClr val="bg2"/>
        </a:buClr>
        <a:buFont typeface="Source Sans Pro" pitchFamily="34" charset="0"/>
        <a:buChar char="–"/>
        <a:defRPr sz="1800" kern="1200" spc="-20" baseline="0">
          <a:solidFill>
            <a:schemeClr val="tx2"/>
          </a:solidFill>
          <a:latin typeface="+mj-lt"/>
          <a:ea typeface="+mn-ea"/>
          <a:cs typeface="+mn-cs"/>
        </a:defRPr>
      </a:lvl3pPr>
      <a:lvl4pPr marL="612775" indent="-195263" algn="l" defTabSz="914400" rtl="0" eaLnBrk="1" latinLnBrk="0" hangingPunct="1">
        <a:spcBef>
          <a:spcPts val="567"/>
        </a:spcBef>
        <a:buClr>
          <a:schemeClr val="bg2"/>
        </a:buClr>
        <a:buFont typeface="Arial" pitchFamily="34" charset="0"/>
        <a:buChar char="•"/>
        <a:defRPr sz="1800" kern="1200" spc="-20" baseline="0">
          <a:solidFill>
            <a:schemeClr val="tx2"/>
          </a:solidFill>
          <a:latin typeface="+mj-lt"/>
          <a:ea typeface="+mn-ea"/>
          <a:cs typeface="+mn-cs"/>
        </a:defRPr>
      </a:lvl4pPr>
      <a:lvl5pPr marL="849313" indent="-187325" algn="l" defTabSz="914400" rtl="0" eaLnBrk="1" latinLnBrk="0" hangingPunct="1">
        <a:spcBef>
          <a:spcPts val="567"/>
        </a:spcBef>
        <a:buClr>
          <a:schemeClr val="bg2"/>
        </a:buClr>
        <a:buFont typeface="Source Sans Pro" pitchFamily="34" charset="0"/>
        <a:buChar char="–"/>
        <a:defRPr sz="1800" kern="1200" spc="-20" baseline="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V7eFXsqP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ted.com/talks/tim_harfor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79D7FF1-7963-3D4A-8C81-5460B690388B}"/>
              </a:ext>
            </a:extLst>
          </p:cNvPr>
          <p:cNvSpPr txBox="1"/>
          <p:nvPr/>
        </p:nvSpPr>
        <p:spPr>
          <a:xfrm>
            <a:off x="5151120" y="6291542"/>
            <a:ext cx="5389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C63"/>
                </a:solidFill>
              </a:rPr>
              <a:t>Lynda Ware &amp; Selena Ryan-Vig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C2424-C0F3-634F-8BD1-FAC7B847BC23}"/>
              </a:ext>
            </a:extLst>
          </p:cNvPr>
          <p:cNvSpPr txBox="1"/>
          <p:nvPr/>
        </p:nvSpPr>
        <p:spPr>
          <a:xfrm>
            <a:off x="1158240" y="1950720"/>
            <a:ext cx="637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002C63"/>
                </a:solidFill>
              </a:rPr>
              <a:t>Evidence-based medicine: an 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426E2-4BD0-5045-8492-DDA3BC445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713"/>
            <a:ext cx="9144000" cy="184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210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22.jpeg" descr="image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0129" y="2051776"/>
            <a:ext cx="2443743" cy="38917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62100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556B-C163-7B46-A893-49AB7B49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97" y="3198245"/>
            <a:ext cx="4464001" cy="581275"/>
          </a:xfrm>
        </p:spPr>
        <p:txBody>
          <a:bodyPr/>
          <a:lstStyle/>
          <a:p>
            <a:r>
              <a:rPr lang="en-US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756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systematic reviews?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=2tSJdS9Zukc</a:t>
            </a:r>
          </a:p>
        </p:txBody>
      </p:sp>
      <p:grpSp>
        <p:nvGrpSpPr>
          <p:cNvPr id="4" name="librarysearch.jpg">
            <a:extLst>
              <a:ext uri="{FF2B5EF4-FFF2-40B4-BE49-F238E27FC236}">
                <a16:creationId xmlns:a16="http://schemas.microsoft.com/office/drawing/2014/main" id="{F7C933D5-105C-4E48-8BDF-2452B24E6526}"/>
              </a:ext>
            </a:extLst>
          </p:cNvPr>
          <p:cNvGrpSpPr/>
          <p:nvPr/>
        </p:nvGrpSpPr>
        <p:grpSpPr>
          <a:xfrm>
            <a:off x="1014673" y="3940885"/>
            <a:ext cx="1684022" cy="1234442"/>
            <a:chOff x="0" y="0"/>
            <a:chExt cx="2105026" cy="1543051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6689B1D5-102F-804E-BD64-6274580C4512}"/>
                </a:ext>
              </a:extLst>
            </p:cNvPr>
            <p:cNvSpPr/>
            <p:nvPr/>
          </p:nvSpPr>
          <p:spPr>
            <a:xfrm>
              <a:off x="0" y="0"/>
              <a:ext cx="2105026" cy="1543051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6574" tIns="36574" rIns="36574" bIns="36574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pPr>
              <a:endParaRPr sz="1440"/>
            </a:p>
          </p:txBody>
        </p:sp>
        <p:pic>
          <p:nvPicPr>
            <p:cNvPr id="6" name="image16.jpeg" descr="image16.jpeg">
              <a:extLst>
                <a:ext uri="{FF2B5EF4-FFF2-40B4-BE49-F238E27FC236}">
                  <a16:creationId xmlns:a16="http://schemas.microsoft.com/office/drawing/2014/main" id="{AF8D52AF-2600-2140-9D13-B90C8CFC1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81" r="2680"/>
            <a:stretch>
              <a:fillRect/>
            </a:stretch>
          </p:blipFill>
          <p:spPr>
            <a:xfrm>
              <a:off x="-1" y="-1"/>
              <a:ext cx="2105027" cy="1543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check boxes.jpg" descr="check boxes.jpg">
            <a:extLst>
              <a:ext uri="{FF2B5EF4-FFF2-40B4-BE49-F238E27FC236}">
                <a16:creationId xmlns:a16="http://schemas.microsoft.com/office/drawing/2014/main" id="{170C6DCE-06B2-A142-AA0E-7157BCFF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4459" y="3912945"/>
            <a:ext cx="1754206" cy="1234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8.png" descr="image18.png">
            <a:extLst>
              <a:ext uri="{FF2B5EF4-FFF2-40B4-BE49-F238E27FC236}">
                <a16:creationId xmlns:a16="http://schemas.microsoft.com/office/drawing/2014/main" id="{E3899896-E742-CE4C-85B0-4CABB37A7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4430" y="3821234"/>
            <a:ext cx="1821368" cy="14178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ocate">
            <a:extLst>
              <a:ext uri="{FF2B5EF4-FFF2-40B4-BE49-F238E27FC236}">
                <a16:creationId xmlns:a16="http://schemas.microsoft.com/office/drawing/2014/main" id="{293DF896-F77F-E449-808C-4F5A2EC5AB44}"/>
              </a:ext>
            </a:extLst>
          </p:cNvPr>
          <p:cNvSpPr txBox="1"/>
          <p:nvPr/>
        </p:nvSpPr>
        <p:spPr>
          <a:xfrm>
            <a:off x="1361871" y="5392594"/>
            <a:ext cx="1165764" cy="39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574" tIns="36574" rIns="36574" bIns="36574">
            <a:spAutoFit/>
          </a:bodyPr>
          <a:lstStyle>
            <a:lvl1pPr>
              <a:defRPr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80"/>
              <a:t>Locate </a:t>
            </a:r>
          </a:p>
        </p:txBody>
      </p:sp>
      <p:sp>
        <p:nvSpPr>
          <p:cNvPr id="10" name="Appraise">
            <a:extLst>
              <a:ext uri="{FF2B5EF4-FFF2-40B4-BE49-F238E27FC236}">
                <a16:creationId xmlns:a16="http://schemas.microsoft.com/office/drawing/2014/main" id="{46B5AD70-1BDE-2145-8F45-86EFF4C52900}"/>
              </a:ext>
            </a:extLst>
          </p:cNvPr>
          <p:cNvSpPr txBox="1"/>
          <p:nvPr/>
        </p:nvSpPr>
        <p:spPr>
          <a:xfrm>
            <a:off x="3341166" y="5392594"/>
            <a:ext cx="1459947" cy="39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574" tIns="36574" rIns="36574" bIns="36574">
            <a:spAutoFit/>
          </a:bodyPr>
          <a:lstStyle>
            <a:lvl1pPr>
              <a:defRPr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80"/>
              <a:t>Appraise </a:t>
            </a:r>
          </a:p>
        </p:txBody>
      </p:sp>
      <p:sp>
        <p:nvSpPr>
          <p:cNvPr id="11" name="Synthesise">
            <a:extLst>
              <a:ext uri="{FF2B5EF4-FFF2-40B4-BE49-F238E27FC236}">
                <a16:creationId xmlns:a16="http://schemas.microsoft.com/office/drawing/2014/main" id="{19C65F11-4188-8D43-8385-EA86E33E05BB}"/>
              </a:ext>
            </a:extLst>
          </p:cNvPr>
          <p:cNvSpPr txBox="1"/>
          <p:nvPr/>
        </p:nvSpPr>
        <p:spPr>
          <a:xfrm>
            <a:off x="5172003" y="5392594"/>
            <a:ext cx="1675263" cy="39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574" tIns="36574" rIns="36574" bIns="36574">
            <a:spAutoFit/>
          </a:bodyPr>
          <a:lstStyle>
            <a:lvl1pPr>
              <a:defRPr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80"/>
              <a:t>Synthesise</a:t>
            </a:r>
          </a:p>
        </p:txBody>
      </p:sp>
    </p:spTree>
    <p:extLst>
      <p:ext uri="{BB962C8B-B14F-4D97-AF65-F5344CB8AC3E}">
        <p14:creationId xmlns:p14="http://schemas.microsoft.com/office/powerpoint/2010/main" val="156432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80E3-7639-2143-B72C-6BBC17E6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178" y="3054960"/>
            <a:ext cx="6120000" cy="632838"/>
          </a:xfrm>
        </p:spPr>
        <p:txBody>
          <a:bodyPr/>
          <a:lstStyle/>
          <a:p>
            <a:r>
              <a:rPr lang="en-US" dirty="0"/>
              <a:t>Who needs to know?</a:t>
            </a:r>
          </a:p>
        </p:txBody>
      </p:sp>
    </p:spTree>
    <p:extLst>
      <p:ext uri="{BB962C8B-B14F-4D97-AF65-F5344CB8AC3E}">
        <p14:creationId xmlns:p14="http://schemas.microsoft.com/office/powerpoint/2010/main" val="2160060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259A2-8D7D-A740-B0F8-701005AD5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33" y="2063959"/>
            <a:ext cx="6053112" cy="40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BC51D-CAF1-514F-B64C-BEA27344C028}"/>
              </a:ext>
            </a:extLst>
          </p:cNvPr>
          <p:cNvSpPr txBox="1"/>
          <p:nvPr/>
        </p:nvSpPr>
        <p:spPr>
          <a:xfrm>
            <a:off x="152400" y="1554480"/>
            <a:ext cx="39624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Vitamin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Vitamin 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Garlic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Echinacea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Corticosteroids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Nasal decongestants used alone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Antibiotics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Honey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4E465-4232-F748-8B38-A4CA8B6765F1}"/>
              </a:ext>
            </a:extLst>
          </p:cNvPr>
          <p:cNvSpPr txBox="1"/>
          <p:nvPr/>
        </p:nvSpPr>
        <p:spPr>
          <a:xfrm>
            <a:off x="3870960" y="1554480"/>
            <a:ext cx="33832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Antihistamines</a:t>
            </a: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Oral antihistamine / decongestant / analgesic combinations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Non steroidal anti-inflammatory drugs (NSAIDs)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Vaccines (to prevent colds)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Steam inhalation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Paracetamol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67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4E80C6A-1A4E-B94F-A5C7-35110EAB3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1"/>
          <a:stretch/>
        </p:blipFill>
        <p:spPr>
          <a:xfrm>
            <a:off x="395207" y="5148553"/>
            <a:ext cx="7162547" cy="127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C5664-584B-3F4C-80F9-0644A478F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50" b="61185"/>
          <a:stretch/>
        </p:blipFill>
        <p:spPr>
          <a:xfrm>
            <a:off x="395207" y="4177232"/>
            <a:ext cx="6007860" cy="713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6BD17-4147-E549-8D80-E75E2C69A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053416"/>
            <a:ext cx="6722067" cy="1078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E8E23F-BF9F-684B-B292-6EC6A89D2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7" y="2246583"/>
            <a:ext cx="6765010" cy="761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742659-7582-C544-A1BD-5F44ED1A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>
          <a:xfrm>
            <a:off x="438151" y="1340780"/>
            <a:ext cx="6551586" cy="7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95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795E-7408-0944-8CDE-65257F31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George’s 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CC541-47AC-5542-8414-94A7FA32EFE1}"/>
              </a:ext>
            </a:extLst>
          </p:cNvPr>
          <p:cNvSpPr txBox="1"/>
          <p:nvPr/>
        </p:nvSpPr>
        <p:spPr>
          <a:xfrm>
            <a:off x="762000" y="2926080"/>
            <a:ext cx="551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=aFV7eFXsqP8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43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610BE30-5A49-E344-9F42-633CFE0FA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"/>
          <a:stretch/>
        </p:blipFill>
        <p:spPr>
          <a:xfrm>
            <a:off x="279679" y="1451445"/>
            <a:ext cx="6944081" cy="5129695"/>
          </a:xfrm>
        </p:spPr>
      </p:pic>
    </p:spTree>
    <p:extLst>
      <p:ext uri="{BB962C8B-B14F-4D97-AF65-F5344CB8AC3E}">
        <p14:creationId xmlns:p14="http://schemas.microsoft.com/office/powerpoint/2010/main" val="862373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AA24D9-86BD-3A4C-97DE-FBB7B4F52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1422400"/>
            <a:ext cx="8514458" cy="4541043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310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16.pdf" descr="Cochrane_Stacked_RGB (3).eps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9039" y="1618515"/>
            <a:ext cx="3032766" cy="39096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5338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09EF9E-5050-0440-B87E-5FD1DBB48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8" r="38572"/>
          <a:stretch/>
        </p:blipFill>
        <p:spPr>
          <a:xfrm>
            <a:off x="1450472" y="2225039"/>
            <a:ext cx="4810493" cy="43726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14EAB7-E660-D14E-9D7F-165C3A4DD2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3" b="85278"/>
          <a:stretch/>
        </p:blipFill>
        <p:spPr>
          <a:xfrm>
            <a:off x="2133598" y="1277459"/>
            <a:ext cx="3444240" cy="9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creen Shot 2017-01-20 at 14.26.49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 b="6478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FB8DEF-AE4F-4E4E-8CB1-21171E614786}"/>
              </a:ext>
            </a:extLst>
          </p:cNvPr>
          <p:cNvSpPr txBox="1"/>
          <p:nvPr/>
        </p:nvSpPr>
        <p:spPr>
          <a:xfrm>
            <a:off x="774700" y="5268774"/>
            <a:ext cx="7988300" cy="7078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9610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8D0AFAE9-9517-4341-A3BA-05BFF0D55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6" t="49278" r="48959" b="15681"/>
          <a:stretch/>
        </p:blipFill>
        <p:spPr>
          <a:xfrm>
            <a:off x="4551553" y="3409628"/>
            <a:ext cx="2143886" cy="229375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12" t="12342" r="48959" b="48827"/>
          <a:stretch/>
        </p:blipFill>
        <p:spPr>
          <a:xfrm>
            <a:off x="1642176" y="991802"/>
            <a:ext cx="5053263" cy="25418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A6C0D-CB3B-E348-A50F-92C3FEA55CB6}"/>
              </a:ext>
            </a:extLst>
          </p:cNvPr>
          <p:cNvSpPr txBox="1"/>
          <p:nvPr/>
        </p:nvSpPr>
        <p:spPr>
          <a:xfrm>
            <a:off x="4231038" y="2526224"/>
            <a:ext cx="505001" cy="14878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2C0BA-7918-5B45-A092-531102C98F1D}"/>
              </a:ext>
            </a:extLst>
          </p:cNvPr>
          <p:cNvSpPr txBox="1"/>
          <p:nvPr/>
        </p:nvSpPr>
        <p:spPr>
          <a:xfrm>
            <a:off x="2149384" y="3487120"/>
            <a:ext cx="340485" cy="1131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7A8F-7E7C-BC4C-903D-2DB1F78BFBC8}"/>
              </a:ext>
            </a:extLst>
          </p:cNvPr>
          <p:cNvSpPr txBox="1"/>
          <p:nvPr/>
        </p:nvSpPr>
        <p:spPr>
          <a:xfrm>
            <a:off x="2149385" y="3487120"/>
            <a:ext cx="1371326" cy="1131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ACB33-06B6-E446-A2D9-F6CAB05F9546}"/>
              </a:ext>
            </a:extLst>
          </p:cNvPr>
          <p:cNvSpPr txBox="1"/>
          <p:nvPr/>
        </p:nvSpPr>
        <p:spPr>
          <a:xfrm>
            <a:off x="655936" y="4212388"/>
            <a:ext cx="408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Health Organization Classification of carcinogens</a:t>
            </a:r>
          </a:p>
        </p:txBody>
      </p:sp>
    </p:spTree>
    <p:extLst>
      <p:ext uri="{BB962C8B-B14F-4D97-AF65-F5344CB8AC3E}">
        <p14:creationId xmlns:p14="http://schemas.microsoft.com/office/powerpoint/2010/main" val="125830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1872236"/>
            <a:ext cx="6120000" cy="632838"/>
          </a:xfrm>
        </p:spPr>
        <p:txBody>
          <a:bodyPr/>
          <a:lstStyle/>
          <a:p>
            <a:r>
              <a:rPr lang="en-US" dirty="0"/>
              <a:t>Can you design a headline?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38" y="3459423"/>
            <a:ext cx="7939764" cy="3909600"/>
          </a:xfrm>
        </p:spPr>
        <p:txBody>
          <a:bodyPr/>
          <a:lstStyle/>
          <a:p>
            <a:r>
              <a:rPr lang="en-GB" sz="3200" dirty="0"/>
              <a:t>Imagine you are the journalist reporting on this. What would your headline be?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6901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17-04-10 at 12.14.01.png"/>
          <p:cNvPicPr/>
          <p:nvPr/>
        </p:nvPicPr>
        <p:blipFill rotWithShape="1">
          <a:blip r:embed="rId3">
            <a:extLst/>
          </a:blip>
          <a:srcRect l="1082" b="2210"/>
          <a:stretch/>
        </p:blipFill>
        <p:spPr>
          <a:xfrm>
            <a:off x="874059" y="1425388"/>
            <a:ext cx="6145306" cy="4760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1276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17-04-10 at 12.14.16.png"/>
          <p:cNvPicPr/>
          <p:nvPr/>
        </p:nvPicPr>
        <p:blipFill rotWithShape="1">
          <a:blip r:embed="rId3">
            <a:extLst/>
          </a:blip>
          <a:srcRect r="9375"/>
          <a:stretch/>
        </p:blipFill>
        <p:spPr>
          <a:xfrm>
            <a:off x="618565" y="1371600"/>
            <a:ext cx="6629400" cy="5486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9481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 descr="Screen Shot 2017-01-20 at 14.14.49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0" r="-17830"/>
          <a:stretch>
            <a:fillRect/>
          </a:stretch>
        </p:blipFill>
        <p:spPr>
          <a:xfrm>
            <a:off x="0" y="0"/>
            <a:ext cx="9144000" cy="6858001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83504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creen Shot 2017-01-20 at 14.18.35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89" r="-17589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5324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creen Shot 2017-01-20 at 14.19.35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39" b="-16039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8586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creen Shot 2017-01-20 at 14.22.01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17" b="-13817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4649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AB12A-E95F-6A43-A354-9803A3EF5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6" y="914400"/>
            <a:ext cx="7935374" cy="55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4436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creen Shot 2017-01-20 at 14.24.15.pn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59" r="-11359"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389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3895" y="1229226"/>
            <a:ext cx="4117975" cy="1079500"/>
          </a:xfrm>
        </p:spPr>
        <p:txBody>
          <a:bodyPr/>
          <a:lstStyle/>
          <a:p>
            <a:r>
              <a:rPr lang="en-US" dirty="0"/>
              <a:t>Bacon causes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347578" y="2460877"/>
            <a:ext cx="6764422" cy="4036176"/>
          </a:xfrm>
        </p:spPr>
        <p:txBody>
          <a:bodyPr/>
          <a:lstStyle/>
          <a:p>
            <a:endParaRPr lang="en-US" b="1" dirty="0"/>
          </a:p>
          <a:p>
            <a:endParaRPr lang="en-US" sz="3600" b="1" dirty="0"/>
          </a:p>
          <a:p>
            <a:r>
              <a:rPr lang="en-US" sz="3600" b="1" dirty="0"/>
              <a:t>What should we be asking in order to know the truth?</a:t>
            </a:r>
          </a:p>
        </p:txBody>
      </p:sp>
    </p:spTree>
    <p:extLst>
      <p:ext uri="{BB962C8B-B14F-4D97-AF65-F5344CB8AC3E}">
        <p14:creationId xmlns:p14="http://schemas.microsoft.com/office/powerpoint/2010/main" val="944849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1896720"/>
            <a:ext cx="7485062" cy="572160"/>
          </a:xfrm>
        </p:spPr>
        <p:txBody>
          <a:bodyPr/>
          <a:lstStyle/>
          <a:p>
            <a:r>
              <a:rPr lang="en-US" dirty="0"/>
              <a:t>What is the evidence behind the claim?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38" y="3098159"/>
            <a:ext cx="6357302" cy="44758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kind of studies provided the data (e.g. RCTs? Observational studies?)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Who were the participants?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Are we given information about our </a:t>
            </a:r>
            <a:r>
              <a:rPr lang="en-US" i="1" dirty="0"/>
              <a:t>personal </a:t>
            </a:r>
            <a:r>
              <a:rPr lang="en-US" dirty="0"/>
              <a:t>risk?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the risks compare? (e.g. between eating processed meat and smoking)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Might there be any harms in removing processed meat from our diet?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77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F65A-CA6A-2349-86C8-FA62B87A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160" y="2994000"/>
            <a:ext cx="6120000" cy="632838"/>
          </a:xfrm>
        </p:spPr>
        <p:txBody>
          <a:bodyPr/>
          <a:lstStyle/>
          <a:p>
            <a:r>
              <a:rPr lang="en-US" dirty="0"/>
              <a:t>Where?</a:t>
            </a:r>
          </a:p>
        </p:txBody>
      </p:sp>
    </p:spTree>
    <p:extLst>
      <p:ext uri="{BB962C8B-B14F-4D97-AF65-F5344CB8AC3E}">
        <p14:creationId xmlns:p14="http://schemas.microsoft.com/office/powerpoint/2010/main" val="2493535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328467" y="1793183"/>
            <a:ext cx="5848710" cy="967169"/>
          </a:xfrm>
          <a:prstGeom prst="rect">
            <a:avLst/>
          </a:prstGeom>
        </p:spPr>
        <p:txBody>
          <a:bodyPr>
            <a:noAutofit/>
          </a:bodyPr>
          <a:lstStyle>
            <a:lvl1pPr defTabSz="603504">
              <a:defRPr sz="2376" spc="-66"/>
            </a:lvl1pPr>
          </a:lstStyle>
          <a:p>
            <a:pPr lvl="0" algn="ctr">
              <a:defRPr sz="1800" b="0" spc="0">
                <a:solidFill>
                  <a:srgbClr val="000000"/>
                </a:solidFill>
              </a:defRPr>
            </a:pPr>
            <a:r>
              <a:rPr sz="3200" spc="-53" dirty="0">
                <a:solidFill>
                  <a:schemeClr val="accent2"/>
                </a:solidFill>
              </a:rPr>
              <a:t>Useful evidence-based links</a:t>
            </a:r>
            <a:r>
              <a:rPr lang="en-GB" sz="3200" spc="-53" dirty="0">
                <a:solidFill>
                  <a:schemeClr val="accent2"/>
                </a:solidFill>
              </a:rPr>
              <a:t> and interesting reading</a:t>
            </a:r>
            <a:endParaRPr sz="3200" spc="-53" dirty="0">
              <a:solidFill>
                <a:schemeClr val="accent2"/>
              </a:solidFill>
            </a:endParaRP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2612767" y="3812674"/>
            <a:ext cx="3280111" cy="53439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99846">
              <a:spcBef>
                <a:spcPts val="720"/>
              </a:spcBef>
              <a:buClr>
                <a:srgbClr val="008CD2"/>
              </a:buClr>
              <a:buSzPct val="100000"/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2C63"/>
                </a:solidFill>
              </a:rPr>
              <a:t>bit.ly/CochraneUK</a:t>
            </a:r>
            <a:endParaRPr sz="3200" spc="-13" dirty="0">
              <a:solidFill>
                <a:srgbClr val="002D64"/>
              </a:solidFill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939312A3-23DF-764D-B8E2-46A06DACD968}"/>
              </a:ext>
            </a:extLst>
          </p:cNvPr>
          <p:cNvSpPr/>
          <p:nvPr/>
        </p:nvSpPr>
        <p:spPr>
          <a:xfrm>
            <a:off x="4637726" y="5484541"/>
            <a:ext cx="2794628" cy="226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274320" indent="-274320">
              <a:spcBef>
                <a:spcPts val="880"/>
              </a:spcBef>
              <a:buClr>
                <a:srgbClr val="008CD2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GB" sz="1600" spc="-80" dirty="0">
              <a:solidFill>
                <a:srgbClr val="002D64"/>
              </a:solidFill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868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378" y="2933040"/>
            <a:ext cx="6120000" cy="63283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121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7AB19-3CD1-0149-8010-6A9689236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337" y="1125605"/>
            <a:ext cx="4464001" cy="2795276"/>
          </a:xfrm>
        </p:spPr>
        <p:txBody>
          <a:bodyPr/>
          <a:lstStyle/>
          <a:p>
            <a:r>
              <a:rPr lang="en-US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22471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20"/>
          <p:cNvGrpSpPr/>
          <p:nvPr/>
        </p:nvGrpSpPr>
        <p:grpSpPr>
          <a:xfrm>
            <a:off x="1342859" y="1392354"/>
            <a:ext cx="5862366" cy="4088699"/>
            <a:chOff x="0" y="0"/>
            <a:chExt cx="7340600" cy="5119689"/>
          </a:xfrm>
        </p:grpSpPr>
        <p:pic>
          <p:nvPicPr>
            <p:cNvPr id="118" name="evidence-based-medicine.png"/>
            <p:cNvPicPr/>
            <p:nvPr/>
          </p:nvPicPr>
          <p:blipFill>
            <a:blip r:embed="rId3">
              <a:extLst/>
            </a:blip>
            <a:srcRect t="2626"/>
            <a:stretch>
              <a:fillRect/>
            </a:stretch>
          </p:blipFill>
          <p:spPr>
            <a:xfrm>
              <a:off x="0" y="0"/>
              <a:ext cx="7340600" cy="5119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" name="Shape 119"/>
            <p:cNvSpPr/>
            <p:nvPr/>
          </p:nvSpPr>
          <p:spPr>
            <a:xfrm>
              <a:off x="3656830" y="2368073"/>
              <a:ext cx="691919" cy="383541"/>
            </a:xfrm>
            <a:prstGeom prst="rect">
              <a:avLst/>
            </a:prstGeom>
            <a:solidFill>
              <a:srgbClr val="CFC84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>
                  <a:solidFill>
                    <a:srgbClr val="FF2600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2600"/>
                  </a:solidFill>
                </a:rPr>
                <a:t>EBM</a:t>
              </a:r>
            </a:p>
          </p:txBody>
        </p:sp>
      </p:grpSp>
      <p:sp>
        <p:nvSpPr>
          <p:cNvPr id="5" name="Shape 116"/>
          <p:cNvSpPr>
            <a:spLocks noGrp="1"/>
          </p:cNvSpPr>
          <p:nvPr>
            <p:ph type="body" idx="1"/>
          </p:nvPr>
        </p:nvSpPr>
        <p:spPr>
          <a:xfrm>
            <a:off x="294105" y="5704343"/>
            <a:ext cx="8622632" cy="75260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>
              <a:defRPr sz="2900" i="1" spc="-120"/>
            </a:lvl1pPr>
          </a:lstStyle>
          <a:p>
            <a:pPr lvl="0">
              <a:lnSpc>
                <a:spcPct val="110000"/>
              </a:lnSpc>
              <a:defRPr sz="1800" i="0" spc="0">
                <a:solidFill>
                  <a:srgbClr val="000000"/>
                </a:solidFill>
              </a:defRPr>
            </a:pPr>
            <a:r>
              <a:rPr sz="2900" b="0" i="0" spc="0" dirty="0">
                <a:solidFill>
                  <a:srgbClr val="002D64"/>
                </a:solidFill>
              </a:rPr>
              <a:t>“Evidence-based medicine is the integration of best research evidence with clinical expertise and patient values.”</a:t>
            </a:r>
          </a:p>
        </p:txBody>
      </p:sp>
    </p:spTree>
    <p:extLst>
      <p:ext uri="{BB962C8B-B14F-4D97-AF65-F5344CB8AC3E}">
        <p14:creationId xmlns:p14="http://schemas.microsoft.com/office/powerpoint/2010/main" val="21547070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F0A9-3FC1-C541-B388-299288319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337" y="2682239"/>
            <a:ext cx="4464001" cy="842401"/>
          </a:xfrm>
        </p:spPr>
        <p:txBody>
          <a:bodyPr/>
          <a:lstStyle/>
          <a:p>
            <a:r>
              <a:rPr lang="en-US" dirty="0"/>
              <a:t>When?</a:t>
            </a:r>
          </a:p>
        </p:txBody>
      </p:sp>
    </p:spTree>
    <p:extLst>
      <p:ext uri="{BB962C8B-B14F-4D97-AF65-F5344CB8AC3E}">
        <p14:creationId xmlns:p14="http://schemas.microsoft.com/office/powerpoint/2010/main" val="39571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5.png" descr="Screen Shot 2014-09-08 at 11.34.3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7688" y="1140731"/>
            <a:ext cx="3818037" cy="4487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554480" y="5735947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D64"/>
                </a:solidFill>
              </a:rPr>
              <a:t>Archie Cochrane</a:t>
            </a:r>
          </a:p>
          <a:p>
            <a:pPr algn="ctr"/>
            <a:endParaRPr lang="en-US" dirty="0">
              <a:solidFill>
                <a:srgbClr val="002D64"/>
              </a:solidFill>
            </a:endParaRPr>
          </a:p>
          <a:p>
            <a:pPr algn="ctr"/>
            <a:r>
              <a:rPr lang="en-US" dirty="0">
                <a:hlinkClick r:id="rId4"/>
              </a:rPr>
              <a:t>https://www.ted.com/talks/tim_harford</a:t>
            </a:r>
            <a:r>
              <a:rPr lang="en-US" dirty="0"/>
              <a:t> </a:t>
            </a:r>
          </a:p>
          <a:p>
            <a:endParaRPr lang="en-US" dirty="0">
              <a:solidFill>
                <a:srgbClr val="002D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1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9633-E837-414C-98D1-0356FA92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298" y="2133600"/>
            <a:ext cx="1968182" cy="1432560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37854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s.jpg" descr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1907" y="1722867"/>
            <a:ext cx="5225014" cy="249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Unknown.jpg" descr="Unknow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0210" y="2827789"/>
            <a:ext cx="3577741" cy="245557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halidomide Tragedy"/>
          <p:cNvSpPr txBox="1"/>
          <p:nvPr/>
        </p:nvSpPr>
        <p:spPr>
          <a:xfrm>
            <a:off x="2454339" y="5443463"/>
            <a:ext cx="3353991" cy="517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574" tIns="36574" rIns="36574" bIns="36574">
            <a:spAutoFit/>
          </a:bodyPr>
          <a:lstStyle/>
          <a:p>
            <a:pPr>
              <a:defRPr sz="3600" b="1" spc="-40">
                <a:solidFill>
                  <a:schemeClr val="accent2"/>
                </a:solidFill>
              </a:defRPr>
            </a:pPr>
            <a:r>
              <a:rPr sz="2880"/>
              <a:t>Thalidomide</a:t>
            </a:r>
            <a:r>
              <a:rPr sz="2480" spc="-27"/>
              <a:t> </a:t>
            </a:r>
            <a:r>
              <a:rPr sz="2880"/>
              <a:t>Tragedy</a:t>
            </a:r>
          </a:p>
        </p:txBody>
      </p:sp>
    </p:spTree>
    <p:extLst>
      <p:ext uri="{BB962C8B-B14F-4D97-AF65-F5344CB8AC3E}">
        <p14:creationId xmlns:p14="http://schemas.microsoft.com/office/powerpoint/2010/main" val="10042507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ochrane_UK_cyan_template">
  <a:themeElements>
    <a:clrScheme name="Cochrane blue colour palette">
      <a:dk1>
        <a:srgbClr val="000000"/>
      </a:dk1>
      <a:lt1>
        <a:srgbClr val="FFFFFF"/>
      </a:lt1>
      <a:dk2>
        <a:srgbClr val="002D64"/>
      </a:dk2>
      <a:lt2>
        <a:srgbClr val="008CD2"/>
      </a:lt2>
      <a:accent1>
        <a:srgbClr val="002D64"/>
      </a:accent1>
      <a:accent2>
        <a:srgbClr val="008CD2"/>
      </a:accent2>
      <a:accent3>
        <a:srgbClr val="696969"/>
      </a:accent3>
      <a:accent4>
        <a:srgbClr val="999999"/>
      </a:accent4>
      <a:accent5>
        <a:srgbClr val="CCCCCC"/>
      </a:accent5>
      <a:accent6>
        <a:srgbClr val="E6E6E6"/>
      </a:accent6>
      <a:hlink>
        <a:srgbClr val="002D64"/>
      </a:hlink>
      <a:folHlink>
        <a:srgbClr val="002D64"/>
      </a:folHlink>
    </a:clrScheme>
    <a:fontScheme name="Cochrane">
      <a:majorFont>
        <a:latin typeface="Source Sans Pro"/>
        <a:ea typeface=""/>
        <a:cs typeface=""/>
      </a:majorFont>
      <a:minorFont>
        <a:latin typeface="Source Sans Pro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13528</TotalTime>
  <Words>1088</Words>
  <Application>Microsoft Macintosh PowerPoint</Application>
  <PresentationFormat>On-screen Show (4:3)</PresentationFormat>
  <Paragraphs>193</Paragraphs>
  <Slides>35</Slides>
  <Notes>34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Source Sans Pro</vt:lpstr>
      <vt:lpstr>Source Sans Pro Semibold</vt:lpstr>
      <vt:lpstr>Cochrane_UK_cyan_template</vt:lpstr>
      <vt:lpstr>PowerPoint Presentation</vt:lpstr>
      <vt:lpstr>PowerPoint Presentation</vt:lpstr>
      <vt:lpstr>PowerPoint Presentation</vt:lpstr>
      <vt:lpstr>What?</vt:lpstr>
      <vt:lpstr>PowerPoint Presentation</vt:lpstr>
      <vt:lpstr>When?</vt:lpstr>
      <vt:lpstr>PowerPoint Presentation</vt:lpstr>
      <vt:lpstr>Why?</vt:lpstr>
      <vt:lpstr>PowerPoint Presentation</vt:lpstr>
      <vt:lpstr>PowerPoint Presentation</vt:lpstr>
      <vt:lpstr>How?</vt:lpstr>
      <vt:lpstr>What are systematic reviews?</vt:lpstr>
      <vt:lpstr>Who needs to know?</vt:lpstr>
      <vt:lpstr>Common cold</vt:lpstr>
      <vt:lpstr>PowerPoint Presentation</vt:lpstr>
      <vt:lpstr>PowerPoint Presentation</vt:lpstr>
      <vt:lpstr>George’s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you design a headline?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Bacon causes cancer</vt:lpstr>
      <vt:lpstr>What is the evidence behind the claim?</vt:lpstr>
      <vt:lpstr>Where?</vt:lpstr>
      <vt:lpstr>Useful evidence-based links and interesting reading</vt:lpstr>
      <vt:lpstr>Thank you</vt:lpstr>
    </vt:vector>
  </TitlesOfParts>
  <Manager/>
  <Company>Microsoft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dtpgraphics</dc:creator>
  <cp:keywords/>
  <dc:description/>
  <cp:lastModifiedBy>Selena Ryan-Vig</cp:lastModifiedBy>
  <cp:revision>278</cp:revision>
  <cp:lastPrinted>2017-03-20T16:31:20Z</cp:lastPrinted>
  <dcterms:created xsi:type="dcterms:W3CDTF">2013-07-29T09:34:50Z</dcterms:created>
  <dcterms:modified xsi:type="dcterms:W3CDTF">2018-10-15T08:56:47Z</dcterms:modified>
  <cp:category/>
</cp:coreProperties>
</file>