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74" r:id="rId2"/>
    <p:sldId id="338" r:id="rId3"/>
    <p:sldId id="349" r:id="rId4"/>
    <p:sldId id="379" r:id="rId5"/>
    <p:sldId id="380" r:id="rId6"/>
    <p:sldId id="351" r:id="rId7"/>
    <p:sldId id="345" r:id="rId8"/>
    <p:sldId id="381" r:id="rId9"/>
    <p:sldId id="352" r:id="rId10"/>
    <p:sldId id="353" r:id="rId11"/>
    <p:sldId id="354" r:id="rId12"/>
    <p:sldId id="344" r:id="rId13"/>
    <p:sldId id="339" r:id="rId14"/>
    <p:sldId id="346" r:id="rId15"/>
    <p:sldId id="355" r:id="rId16"/>
    <p:sldId id="350" r:id="rId1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160">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frameSlides="1"/>
  <p:clrMru>
    <a:srgbClr val="83A69B"/>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9819" autoAdjust="0"/>
  </p:normalViewPr>
  <p:slideViewPr>
    <p:cSldViewPr snapToGrid="0" showGuides="1">
      <p:cViewPr varScale="1">
        <p:scale>
          <a:sx n="94" d="100"/>
          <a:sy n="94" d="100"/>
        </p:scale>
        <p:origin x="1520" y="184"/>
      </p:cViewPr>
      <p:guideLst>
        <p:guide orient="horz"/>
        <p:guide/>
      </p:guideLst>
    </p:cSldViewPr>
  </p:slideViewPr>
  <p:notesTextViewPr>
    <p:cViewPr>
      <p:scale>
        <a:sx n="1" d="1"/>
        <a:sy n="1" d="1"/>
      </p:scale>
      <p:origin x="0" y="0"/>
    </p:cViewPr>
  </p:notesTextViewPr>
  <p:sorterViewPr>
    <p:cViewPr varScale="1">
      <p:scale>
        <a:sx n="100" d="100"/>
        <a:sy n="100" d="100"/>
      </p:scale>
      <p:origin x="0" y="25336"/>
    </p:cViewPr>
  </p:sorterViewPr>
  <p:notesViewPr>
    <p:cSldViewPr snapToGrid="0" showGuides="1">
      <p:cViewPr varScale="1">
        <p:scale>
          <a:sx n="99" d="100"/>
          <a:sy n="99" d="100"/>
        </p:scale>
        <p:origin x="-3492" y="-96"/>
      </p:cViewPr>
      <p:guideLst>
        <p:guide orient="horz" pos="2160"/>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a:t>DCLG presentation</a:t>
            </a: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B0E008C-4B77-894B-8B3D-630DFAB4F30F}" type="datetimeFigureOut">
              <a:rPr lang="en-US" smtClean="0"/>
              <a:t>6/13/18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83AFB66-5AB7-A446-85C1-F1CC945D2907}" type="slidenum">
              <a:rPr lang="en-US" smtClean="0"/>
              <a:t>‹#›</a:t>
            </a:fld>
            <a:endParaRPr lang="en-US"/>
          </a:p>
        </p:txBody>
      </p:sp>
    </p:spTree>
    <p:extLst>
      <p:ext uri="{BB962C8B-B14F-4D97-AF65-F5344CB8AC3E}">
        <p14:creationId xmlns:p14="http://schemas.microsoft.com/office/powerpoint/2010/main" val="18518466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499660" y="3257550"/>
            <a:ext cx="6144683"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8030501" y="6515100"/>
            <a:ext cx="1113499" cy="342900"/>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67651" y="686235"/>
            <a:ext cx="5406839" cy="235094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395136" y="3264479"/>
            <a:ext cx="6361205" cy="26085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Reported reductions in systolic blood pressure according to whether there was randomisation, whether blood pressure was documented automatically or by a doctor, and whether there was blinding.9 Each point represents the point estimate of reduction in systolic blood pressure from one trial report. As the quality of the trial design increased, the reported effect size decreased. The Symplicity HTN-3 trial is unique in being randomised, blood pressure being documented by a blinded member of staff, and the patient being blinded using a placebo procedure. This trial failed to meet its primary endpoint. Our mathematical prediction is that its effect size will be in the dotted area10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67651" y="686235"/>
            <a:ext cx="5406839" cy="235094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395136" y="3264479"/>
            <a:ext cx="6361205" cy="26085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Reported reductions in systolic blood pressure according to whether there was randomisation, whether blood pressure was documented automatically or by a doctor, and whether there was blinding.9 Each point represents the point estimate of reduction in systolic blood pressure from one trial report. As the quality of the trial design increased, the reported effect size decreased. The Symplicity HTN-3 trial is unique in being randomised, blood pressure being documented by a blinded member of staff, and the patient being blinded using a placebo procedure. This trial failed to meet its primary endpoint. Our mathematical prediction is that its effect size will be in the dotted area10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67651" y="686235"/>
            <a:ext cx="5406839" cy="235094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395136" y="3264479"/>
            <a:ext cx="6361205" cy="26085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Reported reductions in systolic blood pressure according to whether there was randomisation, whether blood pressure was documented automatically or by a doctor, and whether there was blinding.9 Each point represents the point estimate of reduction in systolic blood pressure from one trial report. As the quality of the trial design increased, the reported effect size decreased. The Symplicity HTN-3 trial is unique in being randomised, blood pressure being documented by a blinded member of staff, and the patient being blinded using a placebo procedure. This trial failed to meet its primary endpoint. Our mathematical prediction is that its effect size will be in the dotted area10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67651" y="686235"/>
            <a:ext cx="5406839" cy="235094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395136" y="3264479"/>
            <a:ext cx="6361205" cy="26085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Reported reductions in systolic blood pressure according to whether there was randomisation, whether blood pressure was documented automatically or by a doctor, and whether there was blinding.9 Each point represents the point estimate of reduction in systolic blood pressure from one trial report. As the quality of the trial design increased, the reported effect size decreased. The Symplicity HTN-3 trial is unique in being randomised, blood pressure being documented by a blinded member of staff, and the patient being blinded using a placebo procedure. This trial failed to meet its primary endpoint. Our mathematical prediction is that its effect size will be in the dotted area10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67651" y="686235"/>
            <a:ext cx="5406839" cy="235094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395136" y="3264479"/>
            <a:ext cx="6361205" cy="26085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Reported reductions in systolic blood pressure according to whether there was randomisation, whether blood pressure was documented automatically or by a doctor, and whether there was blinding.9 Each point represents the point estimate of reduction in systolic blood pressure from one trial report. As the quality of the trial design increased, the reported effect size decreased. The Symplicity HTN-3 trial is unique in being randomised, blood pressure being documented by a blinded member of staff, and the patient being blinded using a placebo procedure. This trial failed to meet its primary endpoint. Our mathematical prediction is that its effect size will be in the dotted area10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67651" y="686235"/>
            <a:ext cx="5406839" cy="235094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395136" y="3264479"/>
            <a:ext cx="6361205" cy="26085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Reported reductions in systolic blood pressure according to whether there was randomisation, whether blood pressure was documented automatically or by a doctor, and whether there was blinding.9 Each point represents the point estimate of reduction in systolic blood pressure from one trial report. As the quality of the trial design increased, the reported effect size decreased. The Symplicity HTN-3 trial is unique in being randomised, blood pressure being documented by a blinded member of staff, and the patient being blinded using a placebo procedure. This trial failed to meet its primary endpoint. Our mathematical prediction is that its effect size will be in the dotted area10</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en-GB"/>
              <a:t>Click to edit Master title style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GB"/>
              <a:t>Click to edit Master text styles</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en-GB"/>
              <a:t>Click to edit Master title style</a:t>
            </a:r>
            <a:endParaRPr lang="en-GB" dirty="0"/>
          </a:p>
        </p:txBody>
      </p:sp>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GB"/>
              <a:t>Click to edit Master text styles</a:t>
            </a:r>
          </a:p>
        </p:txBody>
      </p:sp>
      <p:pic>
        <p:nvPicPr>
          <p:cNvPr id="6" name="Picture 5"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en-GB"/>
              <a:t>Click to edit Master title style</a:t>
            </a:r>
            <a:endParaRPr lang="en-GB" dirty="0"/>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en-GB"/>
              <a:t>Click to edit Master title style</a:t>
            </a:r>
            <a:endParaRPr lang="en-GB" dirty="0"/>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en-GB"/>
              <a:t>Click to edit Master title style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userDrawn="1"/>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en-GB"/>
              <a:t>Click to edit Master title style</a:t>
            </a:r>
            <a:endParaRPr lang="en-GB" dirty="0"/>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pic>
        <p:nvPicPr>
          <p:cNvPr id="10" name="Picture 9"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en-GB"/>
              <a:t>Click to edit Master title style</a:t>
            </a:r>
            <a:endParaRPr lang="en-GB" dirty="0"/>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
        <p:nvSpPr>
          <p:cNvPr id="9" name="Rectangle 8"/>
          <p:cNvSpPr/>
          <p:nvPr userDrawn="1"/>
        </p:nvSpPr>
        <p:spPr>
          <a:xfrm rot="18931217">
            <a:off x="6263551" y="5488794"/>
            <a:ext cx="838473" cy="838473"/>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GB"/>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8" name="Picture 7"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en-GB"/>
              <a:t>Click to edit Master title style</a:t>
            </a:r>
            <a:endParaRPr lang="en-GB" dirty="0"/>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en-GB"/>
              <a:t>Click to edit Master title style</a:t>
            </a:r>
            <a:endParaRPr lang="en-GB" dirty="0"/>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8" name="Picture 7"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en-GB"/>
              <a:t>Click to edit Master title style</a:t>
            </a:r>
            <a:endParaRPr lang="en-GB" dirty="0"/>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4" name="Picture 3" descr="Cochrane_UK_Logo_RGB.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35419" y="426338"/>
            <a:ext cx="1867968" cy="635412"/>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Lst>
  <p:hf sldNum="0" hdr="0" ftr="0" dt="0"/>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89" y="3246936"/>
            <a:ext cx="7313310" cy="641829"/>
          </a:xfrm>
        </p:spPr>
        <p:txBody>
          <a:bodyPr/>
          <a:lstStyle/>
          <a:p>
            <a:r>
              <a:rPr lang="en-GB" sz="4000" dirty="0">
                <a:solidFill>
                  <a:srgbClr val="008CD2"/>
                </a:solidFill>
                <a:latin typeface="Helvetica Neue Light" charset="0"/>
                <a:ea typeface="ヒラギノ角ゴ ProN W3" charset="0"/>
                <a:cs typeface="ヒラギノ角ゴ ProN W3" charset="0"/>
              </a:rPr>
              <a:t>Why double blind, controlled randomized trials?</a:t>
            </a:r>
            <a:endParaRPr lang="en-US" sz="4000" b="0" dirty="0">
              <a:solidFill>
                <a:srgbClr val="328EFF"/>
              </a:solidFill>
              <a:latin typeface="Helvetica Neue"/>
              <a:cs typeface="Helvetica Neue"/>
            </a:endParaRPr>
          </a:p>
        </p:txBody>
      </p:sp>
    </p:spTree>
    <p:extLst>
      <p:ext uri="{BB962C8B-B14F-4D97-AF65-F5344CB8AC3E}">
        <p14:creationId xmlns:p14="http://schemas.microsoft.com/office/powerpoint/2010/main" val="301431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1052866"/>
          </a:xfrm>
          <a:prstGeom prst="rect">
            <a:avLst/>
          </a:prstGeom>
          <a:solidFill>
            <a:srgbClr val="FFFFFF"/>
          </a:solidFill>
          <a:ln>
            <a:noFill/>
          </a:ln>
          <a:effectLs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Reported reductions in systolic blood pressure according to whether there was randomisation, whether blood pressure was documented automatically or by a doctor, and whether there was blinding.  Each point represents the point estimate of reduction in systolic blood pressure from one trial report.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66" y="1493298"/>
            <a:ext cx="8883298" cy="36651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3096"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Shun-Shin M J et al. BMJ 2014;348:bmj.g1937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©2014 by British Medical Journal Publishing Group</a:t>
            </a:r>
          </a:p>
        </p:txBody>
      </p:sp>
      <p:sp>
        <p:nvSpPr>
          <p:cNvPr id="2" name="Rectangle 1"/>
          <p:cNvSpPr/>
          <p:nvPr/>
        </p:nvSpPr>
        <p:spPr>
          <a:xfrm>
            <a:off x="7655032" y="4856158"/>
            <a:ext cx="1328753" cy="282198"/>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42808" y="4314821"/>
            <a:ext cx="1328753" cy="282198"/>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66553" y="3808759"/>
            <a:ext cx="2693714" cy="247837"/>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20448" y="1516814"/>
            <a:ext cx="2923552" cy="215176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222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1052866"/>
          </a:xfrm>
          <a:prstGeom prst="rect">
            <a:avLst/>
          </a:prstGeom>
          <a:solidFill>
            <a:srgbClr val="FFFFFF"/>
          </a:solidFill>
          <a:ln>
            <a:noFill/>
          </a:ln>
          <a:effectLs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Reported reductions in systolic blood pressure according to whether there was randomisation, whether blood pressure was documented automatically or by a doctor, and whether there was blinding.  Each point represents the point estimate of reduction in systolic blood pressure from one trial report.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66" y="1493298"/>
            <a:ext cx="8883298" cy="36651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3096"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Shun-Shin M J et al. BMJ 2014;348:bmj.g1937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©2014 by British Medical Journal Publishing Group</a:t>
            </a:r>
          </a:p>
        </p:txBody>
      </p:sp>
      <p:sp>
        <p:nvSpPr>
          <p:cNvPr id="2" name="Rectangle 1"/>
          <p:cNvSpPr/>
          <p:nvPr/>
        </p:nvSpPr>
        <p:spPr>
          <a:xfrm>
            <a:off x="7655032" y="4856158"/>
            <a:ext cx="1328753" cy="282198"/>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42808" y="4314821"/>
            <a:ext cx="1328753" cy="282198"/>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43272" y="1516814"/>
            <a:ext cx="1500727" cy="215176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860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 y="0"/>
            <a:ext cx="8626642" cy="6858000"/>
          </a:xfrm>
          <a:prstGeom prst="rect">
            <a:avLst/>
          </a:prstGeom>
        </p:spPr>
      </p:pic>
    </p:spTree>
    <p:extLst>
      <p:ext uri="{BB962C8B-B14F-4D97-AF65-F5344CB8AC3E}">
        <p14:creationId xmlns:p14="http://schemas.microsoft.com/office/powerpoint/2010/main" val="208072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510" y="0"/>
            <a:ext cx="8033215" cy="6858000"/>
          </a:xfrm>
          <a:prstGeom prst="rect">
            <a:avLst/>
          </a:prstGeom>
          <a:ln>
            <a:solidFill>
              <a:srgbClr val="000000"/>
            </a:solidFill>
          </a:ln>
        </p:spPr>
      </p:pic>
      <p:sp>
        <p:nvSpPr>
          <p:cNvPr id="3" name="Rectangle 2"/>
          <p:cNvSpPr/>
          <p:nvPr/>
        </p:nvSpPr>
        <p:spPr>
          <a:xfrm>
            <a:off x="4463143" y="4281714"/>
            <a:ext cx="3459238" cy="2576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74951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2540"/>
            <a:ext cx="9144000" cy="5546012"/>
          </a:xfrm>
          <a:prstGeom prst="rect">
            <a:avLst/>
          </a:prstGeom>
        </p:spPr>
      </p:pic>
    </p:spTree>
    <p:extLst>
      <p:ext uri="{BB962C8B-B14F-4D97-AF65-F5344CB8AC3E}">
        <p14:creationId xmlns:p14="http://schemas.microsoft.com/office/powerpoint/2010/main" val="153848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1052866"/>
          </a:xfrm>
          <a:prstGeom prst="rect">
            <a:avLst/>
          </a:prstGeom>
          <a:solidFill>
            <a:srgbClr val="FFFFFF"/>
          </a:solidFill>
          <a:ln>
            <a:noFill/>
          </a:ln>
          <a:effectLs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Reported reductions in systolic blood pressure according to whether there was randomisation, whether blood pressure was documented automatically or by a doctor, and whether there was blinding.  Each point represents the point estimate of reduction in systolic blood pressure from one trial report.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66" y="1493298"/>
            <a:ext cx="8883298" cy="36651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3096"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Shun-Shin M J et al. BMJ 2014;348:bmj.g1937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©2014 by British Medical Journal Publishing Group</a:t>
            </a:r>
          </a:p>
        </p:txBody>
      </p:sp>
      <p:sp>
        <p:nvSpPr>
          <p:cNvPr id="3" name="Rectangle 2"/>
          <p:cNvSpPr/>
          <p:nvPr/>
        </p:nvSpPr>
        <p:spPr>
          <a:xfrm>
            <a:off x="7643272" y="1516814"/>
            <a:ext cx="1500727" cy="215176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34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1052866"/>
          </a:xfrm>
          <a:prstGeom prst="rect">
            <a:avLst/>
          </a:prstGeom>
          <a:solidFill>
            <a:srgbClr val="FFFFFF"/>
          </a:solidFill>
          <a:ln>
            <a:noFill/>
          </a:ln>
          <a:effectLs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Reported reductions in systolic blood pressure according to whether there was randomisation, whether blood pressure was documented automatically or by a doctor, and whether there was blinding.  Each point represents the point estimate of reduction in systolic blood pressure from one trial report.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66" y="1493298"/>
            <a:ext cx="8883298" cy="36651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3096"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Shun-Shin M J et al. BMJ 2014;348:bmj.g1937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©2014 by British Medical Journal Publishing Group</a:t>
            </a:r>
          </a:p>
        </p:txBody>
      </p:sp>
    </p:spTree>
    <p:extLst>
      <p:ext uri="{BB962C8B-B14F-4D97-AF65-F5344CB8AC3E}">
        <p14:creationId xmlns:p14="http://schemas.microsoft.com/office/powerpoint/2010/main" val="3226665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180" y="1739901"/>
            <a:ext cx="8690219" cy="3210324"/>
          </a:xfrm>
          <a:prstGeom prst="rect">
            <a:avLst/>
          </a:prstGeom>
          <a:ln>
            <a:solidFill>
              <a:schemeClr val="tx1"/>
            </a:solidFill>
          </a:ln>
        </p:spPr>
      </p:pic>
    </p:spTree>
    <p:extLst>
      <p:ext uri="{BB962C8B-B14F-4D97-AF65-F5344CB8AC3E}">
        <p14:creationId xmlns:p14="http://schemas.microsoft.com/office/powerpoint/2010/main" val="172119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500"/>
            <a:ext cx="9144000" cy="6710870"/>
          </a:xfrm>
          <a:prstGeom prst="rect">
            <a:avLst/>
          </a:prstGeom>
        </p:spPr>
      </p:pic>
      <p:sp>
        <p:nvSpPr>
          <p:cNvPr id="3" name="TextBox 2"/>
          <p:cNvSpPr txBox="1"/>
          <p:nvPr/>
        </p:nvSpPr>
        <p:spPr>
          <a:xfrm>
            <a:off x="347787" y="317473"/>
            <a:ext cx="2768318" cy="830997"/>
          </a:xfrm>
          <a:prstGeom prst="rect">
            <a:avLst/>
          </a:prstGeom>
          <a:solidFill>
            <a:srgbClr val="FFFFFF"/>
          </a:solidFill>
          <a:ln>
            <a:solidFill>
              <a:schemeClr val="tx2"/>
            </a:solidFill>
          </a:ln>
        </p:spPr>
        <p:txBody>
          <a:bodyPr wrap="square" rtlCol="0">
            <a:spAutoFit/>
          </a:bodyPr>
          <a:lstStyle/>
          <a:p>
            <a:pPr algn="ctr"/>
            <a:r>
              <a:rPr lang="en-US" sz="2400" dirty="0" err="1"/>
              <a:t>Symplicity</a:t>
            </a:r>
            <a:r>
              <a:rPr lang="en-US" sz="2400" dirty="0"/>
              <a:t> HTN-1</a:t>
            </a:r>
          </a:p>
          <a:p>
            <a:pPr algn="ctr"/>
            <a:r>
              <a:rPr lang="en-US" sz="2400" dirty="0"/>
              <a:t>study</a:t>
            </a:r>
          </a:p>
        </p:txBody>
      </p:sp>
    </p:spTree>
    <p:extLst>
      <p:ext uri="{BB962C8B-B14F-4D97-AF65-F5344CB8AC3E}">
        <p14:creationId xmlns:p14="http://schemas.microsoft.com/office/powerpoint/2010/main" val="320971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787" y="317473"/>
            <a:ext cx="2768318" cy="830997"/>
          </a:xfrm>
          <a:prstGeom prst="rect">
            <a:avLst/>
          </a:prstGeom>
          <a:solidFill>
            <a:srgbClr val="FFFFFF"/>
          </a:solidFill>
          <a:ln>
            <a:solidFill>
              <a:schemeClr val="tx2"/>
            </a:solidFill>
          </a:ln>
        </p:spPr>
        <p:txBody>
          <a:bodyPr wrap="square" rtlCol="0">
            <a:spAutoFit/>
          </a:bodyPr>
          <a:lstStyle/>
          <a:p>
            <a:pPr algn="ctr"/>
            <a:r>
              <a:rPr lang="en-US" sz="2400" dirty="0" err="1"/>
              <a:t>Symplicity</a:t>
            </a:r>
            <a:r>
              <a:rPr lang="en-US" sz="2400" dirty="0"/>
              <a:t> HTN-1</a:t>
            </a:r>
          </a:p>
          <a:p>
            <a:pPr algn="ctr"/>
            <a:r>
              <a:rPr lang="en-US" sz="2400" dirty="0"/>
              <a:t>study</a:t>
            </a:r>
          </a:p>
        </p:txBody>
      </p:sp>
      <p:pic>
        <p:nvPicPr>
          <p:cNvPr id="4" name="Picture 3" descr="Screen Shot 2016-05-10 at 13.52.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2494"/>
            <a:ext cx="9144000" cy="4649492"/>
          </a:xfrm>
          <a:prstGeom prst="rect">
            <a:avLst/>
          </a:prstGeom>
        </p:spPr>
      </p:pic>
    </p:spTree>
    <p:extLst>
      <p:ext uri="{BB962C8B-B14F-4D97-AF65-F5344CB8AC3E}">
        <p14:creationId xmlns:p14="http://schemas.microsoft.com/office/powerpoint/2010/main" val="248597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10 at 13.52.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2494"/>
            <a:ext cx="9144000" cy="4649492"/>
          </a:xfrm>
          <a:prstGeom prst="rect">
            <a:avLst/>
          </a:prstGeom>
        </p:spPr>
      </p:pic>
      <p:sp>
        <p:nvSpPr>
          <p:cNvPr id="3" name="TextBox 2"/>
          <p:cNvSpPr txBox="1"/>
          <p:nvPr/>
        </p:nvSpPr>
        <p:spPr>
          <a:xfrm>
            <a:off x="347787" y="317473"/>
            <a:ext cx="8136640" cy="489364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t>Symplicity</a:t>
            </a:r>
            <a:r>
              <a:rPr lang="en-US" sz="2400" dirty="0"/>
              <a:t> HTN-1</a:t>
            </a:r>
          </a:p>
          <a:p>
            <a:r>
              <a:rPr lang="en-US" sz="2400" dirty="0"/>
              <a:t>           study</a:t>
            </a:r>
          </a:p>
          <a:p>
            <a:pPr algn="ctr"/>
            <a:endParaRPr lang="en-US" sz="2400" dirty="0"/>
          </a:p>
          <a:p>
            <a:pPr algn="ctr"/>
            <a:endParaRPr lang="en-US" sz="2400" dirty="0"/>
          </a:p>
          <a:p>
            <a:r>
              <a:rPr lang="en-US" sz="2400" dirty="0"/>
              <a:t>At 36 months:</a:t>
            </a:r>
          </a:p>
          <a:p>
            <a:endParaRPr lang="en-US" sz="2400" dirty="0"/>
          </a:p>
          <a:p>
            <a:r>
              <a:rPr lang="en-US" sz="2400" dirty="0"/>
              <a:t>BP down 32mm Hg systolic, 14mm Hg diastolic</a:t>
            </a:r>
          </a:p>
          <a:p>
            <a:endParaRPr lang="en-US" sz="2400" dirty="0"/>
          </a:p>
          <a:p>
            <a:r>
              <a:rPr lang="en-US" sz="2400" dirty="0"/>
              <a:t>Drop of 10mm Hg or more seen in 93% of patients</a:t>
            </a:r>
          </a:p>
          <a:p>
            <a:endParaRPr lang="en-US" sz="2400" dirty="0"/>
          </a:p>
          <a:p>
            <a:r>
              <a:rPr lang="en-US" sz="2400" dirty="0"/>
              <a:t> </a:t>
            </a:r>
          </a:p>
          <a:p>
            <a:pPr algn="ctr"/>
            <a:endParaRPr lang="en-US" sz="2400" dirty="0"/>
          </a:p>
          <a:p>
            <a:pPr algn="ctr"/>
            <a:endParaRPr lang="en-US" sz="2400" dirty="0"/>
          </a:p>
        </p:txBody>
      </p:sp>
    </p:spTree>
    <p:extLst>
      <p:ext uri="{BB962C8B-B14F-4D97-AF65-F5344CB8AC3E}">
        <p14:creationId xmlns:p14="http://schemas.microsoft.com/office/powerpoint/2010/main" val="234808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1052866"/>
          </a:xfrm>
          <a:prstGeom prst="rect">
            <a:avLst/>
          </a:prstGeom>
          <a:solidFill>
            <a:srgbClr val="FFFFFF"/>
          </a:solidFill>
          <a:ln>
            <a:noFill/>
          </a:ln>
          <a:effectLs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Reported reductions in systolic blood pressure according to whether there was randomisation, whether blood pressure was documented automatically or by a doctor, and whether there was blinding.  Each point represents the point estimate of reduction in systolic blood pressure from one trial report.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66" y="1493298"/>
            <a:ext cx="8883298" cy="36651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3096"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Shun-Shin M J et al. BMJ 2014;348:bmj.g1937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©2014 by British Medical Journal Publishing Group</a:t>
            </a:r>
          </a:p>
        </p:txBody>
      </p:sp>
      <p:sp>
        <p:nvSpPr>
          <p:cNvPr id="2" name="Rectangle 1"/>
          <p:cNvSpPr/>
          <p:nvPr/>
        </p:nvSpPr>
        <p:spPr>
          <a:xfrm>
            <a:off x="7655032" y="4856158"/>
            <a:ext cx="1328753" cy="282198"/>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42808" y="4314821"/>
            <a:ext cx="1328753" cy="282198"/>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66553" y="3808759"/>
            <a:ext cx="2693714" cy="247837"/>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90298" y="4337423"/>
            <a:ext cx="2693714" cy="247837"/>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79699" y="3808759"/>
            <a:ext cx="1328753" cy="282198"/>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55488" y="3773485"/>
            <a:ext cx="1328753" cy="282198"/>
          </a:xfrm>
          <a:prstGeom prst="rect">
            <a:avLst/>
          </a:prstGeom>
          <a:solidFill>
            <a:srgbClr val="83A69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27763" y="1516814"/>
            <a:ext cx="5816237" cy="215176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543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601" y="1342818"/>
            <a:ext cx="8195940" cy="5234557"/>
          </a:xfrm>
          <a:prstGeom prst="rect">
            <a:avLst/>
          </a:prstGeom>
        </p:spPr>
      </p:pic>
      <p:sp>
        <p:nvSpPr>
          <p:cNvPr id="3" name="TextBox 2"/>
          <p:cNvSpPr txBox="1"/>
          <p:nvPr/>
        </p:nvSpPr>
        <p:spPr>
          <a:xfrm>
            <a:off x="347786" y="293957"/>
            <a:ext cx="2768318" cy="830997"/>
          </a:xfrm>
          <a:prstGeom prst="rect">
            <a:avLst/>
          </a:prstGeom>
          <a:solidFill>
            <a:schemeClr val="bg1"/>
          </a:solidFill>
          <a:ln>
            <a:solidFill>
              <a:schemeClr val="tx2"/>
            </a:solidFill>
          </a:ln>
        </p:spPr>
        <p:txBody>
          <a:bodyPr wrap="square" rtlCol="0">
            <a:spAutoFit/>
          </a:bodyPr>
          <a:lstStyle/>
          <a:p>
            <a:pPr algn="ctr"/>
            <a:r>
              <a:rPr lang="en-US" sz="2400" dirty="0" err="1"/>
              <a:t>Symplicity</a:t>
            </a:r>
            <a:r>
              <a:rPr lang="en-US" sz="2400" dirty="0"/>
              <a:t> HTN-3</a:t>
            </a:r>
          </a:p>
          <a:p>
            <a:pPr algn="ctr"/>
            <a:r>
              <a:rPr lang="en-US" sz="2400" dirty="0"/>
              <a:t>study</a:t>
            </a:r>
          </a:p>
        </p:txBody>
      </p:sp>
    </p:spTree>
    <p:extLst>
      <p:ext uri="{BB962C8B-B14F-4D97-AF65-F5344CB8AC3E}">
        <p14:creationId xmlns:p14="http://schemas.microsoft.com/office/powerpoint/2010/main" val="398528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601" y="1342818"/>
            <a:ext cx="8195940" cy="5234557"/>
          </a:xfrm>
          <a:prstGeom prst="rect">
            <a:avLst/>
          </a:prstGeom>
        </p:spPr>
      </p:pic>
      <p:sp>
        <p:nvSpPr>
          <p:cNvPr id="6" name="TextBox 5"/>
          <p:cNvSpPr txBox="1"/>
          <p:nvPr/>
        </p:nvSpPr>
        <p:spPr>
          <a:xfrm>
            <a:off x="347787" y="317473"/>
            <a:ext cx="8136640" cy="452431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t>Symplicity</a:t>
            </a:r>
            <a:r>
              <a:rPr lang="en-US" sz="2400" dirty="0"/>
              <a:t> HTN-3</a:t>
            </a:r>
          </a:p>
          <a:p>
            <a:r>
              <a:rPr lang="en-US" sz="2400" dirty="0"/>
              <a:t>           study</a:t>
            </a:r>
          </a:p>
          <a:p>
            <a:pPr algn="ctr"/>
            <a:endParaRPr lang="en-US" sz="2400" dirty="0"/>
          </a:p>
          <a:p>
            <a:pPr algn="ctr"/>
            <a:endParaRPr lang="en-US" sz="2400" dirty="0"/>
          </a:p>
          <a:p>
            <a:r>
              <a:rPr lang="en-US" sz="2400" dirty="0"/>
              <a:t>Blinded, randomized, sham-control group</a:t>
            </a:r>
          </a:p>
          <a:p>
            <a:endParaRPr lang="en-US" sz="2400" dirty="0"/>
          </a:p>
          <a:p>
            <a:r>
              <a:rPr lang="en-US" sz="2400" dirty="0"/>
              <a:t>Primary end point: change in BP and incidence of major adverse effects</a:t>
            </a:r>
          </a:p>
          <a:p>
            <a:endParaRPr lang="en-US" sz="2400" dirty="0"/>
          </a:p>
          <a:p>
            <a:r>
              <a:rPr lang="en-US" sz="2400" dirty="0"/>
              <a:t> </a:t>
            </a:r>
          </a:p>
          <a:p>
            <a:pPr algn="ctr"/>
            <a:endParaRPr lang="en-US" sz="2400" dirty="0"/>
          </a:p>
          <a:p>
            <a:pPr algn="ctr"/>
            <a:endParaRPr lang="en-US" sz="2400" dirty="0"/>
          </a:p>
        </p:txBody>
      </p:sp>
    </p:spTree>
    <p:extLst>
      <p:ext uri="{BB962C8B-B14F-4D97-AF65-F5344CB8AC3E}">
        <p14:creationId xmlns:p14="http://schemas.microsoft.com/office/powerpoint/2010/main" val="421137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1052866"/>
          </a:xfrm>
          <a:prstGeom prst="rect">
            <a:avLst/>
          </a:prstGeom>
          <a:solidFill>
            <a:srgbClr val="FFFFFF"/>
          </a:solidFill>
          <a:ln>
            <a:noFill/>
          </a:ln>
          <a:effectLs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Reported reductions in systolic blood pressure according to whether there was randomisation, whether blood pressure was documented automatically or by a doctor, and whether there was blinding.  Each point represents the point estimate of reduction in systolic blood pressure from one trial report.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66" y="1493298"/>
            <a:ext cx="8883298" cy="36651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3096"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Shun-Shin M J et al. BMJ 2014;348:bmj.g1937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©2014 by British Medical Journal Publishing Group</a:t>
            </a:r>
          </a:p>
        </p:txBody>
      </p:sp>
      <p:sp>
        <p:nvSpPr>
          <p:cNvPr id="2" name="Rectangle 1"/>
          <p:cNvSpPr/>
          <p:nvPr/>
        </p:nvSpPr>
        <p:spPr>
          <a:xfrm>
            <a:off x="7655032" y="4856158"/>
            <a:ext cx="1328753" cy="282198"/>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42808" y="4314821"/>
            <a:ext cx="1328753" cy="282198"/>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66553" y="3808759"/>
            <a:ext cx="2693714" cy="247837"/>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90298" y="4337423"/>
            <a:ext cx="2693714" cy="247837"/>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55488" y="3773485"/>
            <a:ext cx="1328753" cy="282198"/>
          </a:xfrm>
          <a:prstGeom prst="rect">
            <a:avLst/>
          </a:prstGeom>
          <a:solidFill>
            <a:srgbClr val="83A69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56418" y="1516814"/>
            <a:ext cx="4287582" cy="215176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6163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chrane_UK_cyan_template">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Cochrane_UK_cyan_template.potx</Template>
  <TotalTime>9499</TotalTime>
  <Words>1176</Words>
  <Application>Microsoft Macintosh PowerPoint</Application>
  <PresentationFormat>On-screen Show (4:3)</PresentationFormat>
  <Paragraphs>52</Paragraphs>
  <Slides>16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ＭＳ Ｐゴシック</vt:lpstr>
      <vt:lpstr>ヒラギノ角ゴ ProN W3</vt:lpstr>
      <vt:lpstr>Arial</vt:lpstr>
      <vt:lpstr>Calibri</vt:lpstr>
      <vt:lpstr>Helvetica Neue</vt:lpstr>
      <vt:lpstr>Helvetica Neue Light</vt:lpstr>
      <vt:lpstr>msgothic</vt:lpstr>
      <vt:lpstr>Source Sans Pro</vt:lpstr>
      <vt:lpstr>Source Sans Pro Semibold</vt:lpstr>
      <vt:lpstr>Wingdings</vt:lpstr>
      <vt:lpstr>Cochrane_UK_cyan_template</vt:lpstr>
      <vt:lpstr>Why double blind, controlled randomized trials?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Microsoft</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dtpgraphics</dc:creator>
  <cp:keywords/>
  <dc:description/>
  <cp:lastModifiedBy>Selena Ryan-Vig</cp:lastModifiedBy>
  <cp:revision>81</cp:revision>
  <cp:lastPrinted>2016-05-10T12:36:45Z</cp:lastPrinted>
  <dcterms:created xsi:type="dcterms:W3CDTF">2013-07-29T09:34:50Z</dcterms:created>
  <dcterms:modified xsi:type="dcterms:W3CDTF">2018-06-13T15:57:30Z</dcterms:modified>
  <cp:category/>
</cp:coreProperties>
</file>