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10"/>
  </p:notesMasterIdLst>
  <p:sldIdLst>
    <p:sldId id="256" r:id="rId2"/>
    <p:sldId id="257" r:id="rId3"/>
    <p:sldId id="261" r:id="rId4"/>
    <p:sldId id="268" r:id="rId5"/>
    <p:sldId id="267" r:id="rId6"/>
    <p:sldId id="264"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4660"/>
  </p:normalViewPr>
  <p:slideViewPr>
    <p:cSldViewPr snapToGrid="0">
      <p:cViewPr varScale="1">
        <p:scale>
          <a:sx n="72" d="100"/>
          <a:sy n="72" d="100"/>
        </p:scale>
        <p:origin x="208"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B7FFA-7958-473F-8E76-4456B7E7601D}" type="datetimeFigureOut">
              <a:rPr lang="en-GB" smtClean="0"/>
              <a:t>14/05/2018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45CFF-2C95-4504-BB0C-582F72FC312A}" type="slidenum">
              <a:rPr lang="en-GB" smtClean="0"/>
              <a:t>‹#›</a:t>
            </a:fld>
            <a:endParaRPr lang="en-GB"/>
          </a:p>
        </p:txBody>
      </p:sp>
    </p:spTree>
    <p:extLst>
      <p:ext uri="{BB962C8B-B14F-4D97-AF65-F5344CB8AC3E}">
        <p14:creationId xmlns:p14="http://schemas.microsoft.com/office/powerpoint/2010/main" val="57092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Why do you teach?   The most common response is likely to be “because I enjoy it”.    Other examples will be related to helping people to learn, patient care (better doctors). </a:t>
            </a:r>
          </a:p>
          <a:p>
            <a:endParaRPr lang="en-GB" dirty="0"/>
          </a:p>
          <a:p>
            <a:r>
              <a:rPr lang="en-GB" dirty="0"/>
              <a:t>I will start by asking you to what extent has your previous experiences as a learner have shaped your intrinsic motivation and can you t5hink of examples and (see next slide)?</a:t>
            </a:r>
          </a:p>
          <a:p>
            <a:endParaRPr lang="en-GB" dirty="0"/>
          </a:p>
          <a:p>
            <a:r>
              <a:rPr lang="en-GB" dirty="0"/>
              <a:t>Then move to next slide   </a:t>
            </a:r>
          </a:p>
          <a:p>
            <a:endParaRPr lang="en-GB" dirty="0"/>
          </a:p>
          <a:p>
            <a:r>
              <a:rPr lang="en-GB" dirty="0"/>
              <a:t>Link Intrinsic motivation to Need To  </a:t>
            </a:r>
            <a:r>
              <a:rPr lang="en-GB" dirty="0" err="1"/>
              <a:t>kNow</a:t>
            </a:r>
            <a:r>
              <a:rPr lang="en-GB" dirty="0"/>
              <a:t> and learning as follows:</a:t>
            </a:r>
          </a:p>
          <a:p>
            <a:endParaRPr lang="en-GB" dirty="0"/>
          </a:p>
          <a:p>
            <a:r>
              <a:rPr lang="en-GB" dirty="0"/>
              <a:t>Today I am going to help you learn the skills and theoretical understanding that you need to know that will build on your intrinsic motivation to become better teachers of students and trainees, achieve more confidence in your capabilities as  a medical educator,  increase your satisfaction with you teaching role and  patient care . </a:t>
            </a:r>
          </a:p>
          <a:p>
            <a:endParaRPr lang="en-GB" dirty="0"/>
          </a:p>
          <a:p>
            <a:endParaRPr lang="en-GB" dirty="0"/>
          </a:p>
          <a:p>
            <a:r>
              <a:rPr lang="en-GB" dirty="0"/>
              <a:t>List the reasons on the flipchart.</a:t>
            </a:r>
          </a:p>
          <a:p>
            <a:endParaRPr lang="en-GB" dirty="0"/>
          </a:p>
          <a:p>
            <a:r>
              <a:rPr lang="en-GB" dirty="0"/>
              <a:t>Highlight intrinsic motivation; difference rom extrinsic motivation  </a:t>
            </a:r>
          </a:p>
          <a:p>
            <a:endParaRPr lang="en-GB" dirty="0"/>
          </a:p>
          <a:p>
            <a:r>
              <a:rPr lang="en-GB" dirty="0"/>
              <a:t>SAY:  This is an example of intrinsic motivation.     Write this on flipchart – under Adult learning principles (Knowles).   </a:t>
            </a:r>
          </a:p>
          <a:p>
            <a:r>
              <a:rPr lang="en-GB" dirty="0"/>
              <a:t>Elicit an example of extrinsic motivation relevant to medical learning. </a:t>
            </a:r>
          </a:p>
          <a:p>
            <a:endParaRPr lang="en-GB" dirty="0"/>
          </a:p>
          <a:p>
            <a:r>
              <a:rPr lang="en-GB" dirty="0"/>
              <a:t>ASK:  Why do you enjoy it?  This will elicit the other factors above.  </a:t>
            </a:r>
          </a:p>
          <a:p>
            <a:endParaRPr lang="en-GB" dirty="0"/>
          </a:p>
          <a:p>
            <a:r>
              <a:rPr lang="en-GB" dirty="0"/>
              <a:t>SAY: These are your values/philosophy of teaching.    This is important to note for your portfolio.   Our philosophy and values can determine  the principles/beliefs that underpin our  teaching practice. . </a:t>
            </a:r>
          </a:p>
          <a:p>
            <a:endParaRPr lang="en-GB" dirty="0"/>
          </a:p>
          <a:p>
            <a:r>
              <a:rPr lang="en-GB" dirty="0"/>
              <a:t>ASK:  What do you believe are the features/principles to good teaching practice?   </a:t>
            </a:r>
          </a:p>
          <a:p>
            <a:endParaRPr lang="en-GB" dirty="0"/>
          </a:p>
          <a:p>
            <a:r>
              <a:rPr lang="en-GB" dirty="0"/>
              <a:t>Note these on a flipchart;  Separate out those that are general from those that are linked to Adult learning principles.  The writing could be done by a member of the group.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ASK:  How have you arrived at these teaching values/principles?  The responses are likely to include previous experience of learning from (clinical) teachers.   Emphasise experience in the development of their own learning (across beliefs, attitudes and skills).   Then move to next slide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0A3BD3A8-1B28-4EBB-A59D-AF385958BE31}" type="slidenum">
              <a:rPr lang="en-US" smtClean="0"/>
              <a:pPr>
                <a:defRPr/>
              </a:pPr>
              <a:t>2</a:t>
            </a:fld>
            <a:endParaRPr lang="en-US" dirty="0"/>
          </a:p>
        </p:txBody>
      </p:sp>
    </p:spTree>
    <p:extLst>
      <p:ext uri="{BB962C8B-B14F-4D97-AF65-F5344CB8AC3E}">
        <p14:creationId xmlns:p14="http://schemas.microsoft.com/office/powerpoint/2010/main" val="322878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Our discussion of how medical students and postgraduate trainees learn has identified the principles of Adult Learning as espoused by Malcom Knowles (1984) and referenced in the previous slide. </a:t>
            </a:r>
          </a:p>
          <a:p>
            <a:endParaRPr lang="en-GB" dirty="0"/>
          </a:p>
          <a:p>
            <a:r>
              <a:rPr lang="en-GB" dirty="0"/>
              <a:t>Say – The next question to the analysts is What else was going on?  Whether my strategy was incidental or planned  What theory may have underpinned this planning?    </a:t>
            </a:r>
          </a:p>
        </p:txBody>
      </p:sp>
      <p:sp>
        <p:nvSpPr>
          <p:cNvPr id="4" name="Slide Number Placeholder 3"/>
          <p:cNvSpPr>
            <a:spLocks noGrp="1"/>
          </p:cNvSpPr>
          <p:nvPr>
            <p:ph type="sldNum" sz="quarter" idx="10"/>
          </p:nvPr>
        </p:nvSpPr>
        <p:spPr/>
        <p:txBody>
          <a:bodyPr/>
          <a:lstStyle/>
          <a:p>
            <a:pPr>
              <a:defRPr/>
            </a:pPr>
            <a:fld id="{0A3BD3A8-1B28-4EBB-A59D-AF385958BE31}" type="slidenum">
              <a:rPr lang="en-US" smtClean="0"/>
              <a:pPr>
                <a:defRPr/>
              </a:pPr>
              <a:t>3</a:t>
            </a:fld>
            <a:endParaRPr lang="en-US"/>
          </a:p>
        </p:txBody>
      </p:sp>
    </p:spTree>
    <p:extLst>
      <p:ext uri="{BB962C8B-B14F-4D97-AF65-F5344CB8AC3E}">
        <p14:creationId xmlns:p14="http://schemas.microsoft.com/office/powerpoint/2010/main" val="248804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a:t>
            </a:r>
            <a:r>
              <a:rPr lang="en-GB" baseline="0" dirty="0"/>
              <a:t> You have identified several general principles that explain why a given educational activity works.  Lets compare with the literature.  We could fill a whole room with the studies that have examined various interventions, teaching methods and activities and looking across those studies we find roughly these same 9 principles reinforced time and time again.  These principles help us to EXPLAIN WHY a given educational activity works and helps us to design or predict what activities will be successful.  </a:t>
            </a:r>
            <a:r>
              <a:rPr lang="en-GB" b="1" baseline="0" dirty="0"/>
              <a:t>Put simply, the more of these principles you can put into operation, the more likely it is that you will be able to create a powerful, significant learning experience. Let’s test this against your own case examples.  </a:t>
            </a:r>
          </a:p>
          <a:p>
            <a:endParaRPr lang="en-GB" baseline="0" dirty="0"/>
          </a:p>
          <a:p>
            <a:r>
              <a:rPr lang="en-GB" baseline="0" dirty="0"/>
              <a:t>EXPLAIN:  “time on task” – it means time focused on the meaningful thing you are supposed to be learning.  If you set students a lab exercise and find them standing around talking about the last film, they may be spending time in the lab or clocking contact hours, but they are not “on-task” practicing science!   Goal-directed, is just that – setting a specific goal and then practicing it (in an outpatient clinic a medical student might want to learn how to take a history or they might want to practice doing an examination of the knee – this should be their goal for an afternoon and they should practice that). </a:t>
            </a:r>
          </a:p>
          <a:p>
            <a:endParaRPr lang="en-GB" baseline="0" dirty="0"/>
          </a:p>
          <a:p>
            <a:r>
              <a:rPr lang="en-GB" baseline="0" dirty="0"/>
              <a:t>REFER: participants to the bibliography below if they want to read any of the original syntheses (this is a synthesis of the syntheses!)  </a:t>
            </a:r>
          </a:p>
          <a:p>
            <a:endParaRPr lang="en-GB" baseline="0" dirty="0"/>
          </a:p>
          <a:p>
            <a:r>
              <a:rPr lang="en-GB" baseline="0" dirty="0"/>
              <a:t>NOTE: we will return to these principles throughout the day, showing how the practices we are teaching you are consistent with or are ways of implementing particular principles.</a:t>
            </a:r>
          </a:p>
          <a:p>
            <a:endParaRPr lang="en-GB" baseline="0" dirty="0"/>
          </a:p>
          <a:p>
            <a:r>
              <a:rPr lang="en-GB" baseline="0" dirty="0"/>
              <a:t>Below you can find longer explanations of each principle to help you clarify them:</a:t>
            </a:r>
          </a:p>
          <a:p>
            <a:endParaRPr lang="en-GB" baseline="0" dirty="0"/>
          </a:p>
          <a:p>
            <a:r>
              <a:rPr lang="en-GB" sz="1200" kern="1200" dirty="0">
                <a:solidFill>
                  <a:schemeClr val="tx1"/>
                </a:solidFill>
                <a:effectLst/>
                <a:latin typeface="Arial" charset="0"/>
                <a:ea typeface="ＭＳ Ｐゴシック" pitchFamily="1" charset="-128"/>
                <a:cs typeface="+mn-cs"/>
              </a:rPr>
              <a:t>There is a large body of evidence based on research in the Anglo-American context and in Europe that describes the kinds of learning environments and teaching practices that enable learning in higher education. From these extensive bodies of evidence, we know that students in higher education learn best when there is: </a:t>
            </a:r>
          </a:p>
          <a:p>
            <a:pPr lvl="0"/>
            <a:r>
              <a:rPr lang="en-GB" sz="1200" i="1" kern="1200" dirty="0">
                <a:solidFill>
                  <a:schemeClr val="tx1"/>
                </a:solidFill>
                <a:effectLst/>
                <a:latin typeface="Arial" charset="0"/>
                <a:ea typeface="ＭＳ Ｐゴシック" pitchFamily="1" charset="-128"/>
                <a:cs typeface="+mn-cs"/>
              </a:rPr>
              <a:t>Frequent contact with academics in and out of class.</a:t>
            </a:r>
            <a:r>
              <a:rPr lang="en-GB" sz="1200" kern="1200" dirty="0">
                <a:solidFill>
                  <a:schemeClr val="tx1"/>
                </a:solidFill>
                <a:effectLst/>
                <a:latin typeface="Arial" charset="0"/>
                <a:ea typeface="ＭＳ Ｐゴシック" pitchFamily="1" charset="-128"/>
                <a:cs typeface="+mn-cs"/>
              </a:rPr>
              <a:t> Students benefit from interaction with their teachers. It is both motivating to students and promotes their engagement with their studies. </a:t>
            </a:r>
          </a:p>
          <a:p>
            <a:pPr lvl="0"/>
            <a:r>
              <a:rPr lang="en-GB" sz="1200" i="1" kern="1200" dirty="0">
                <a:solidFill>
                  <a:schemeClr val="tx1"/>
                </a:solidFill>
                <a:effectLst/>
                <a:latin typeface="Arial" charset="0"/>
                <a:ea typeface="ＭＳ Ｐゴシック" pitchFamily="1" charset="-128"/>
                <a:cs typeface="+mn-cs"/>
              </a:rPr>
              <a:t>Cooperation and collaboration with other students. </a:t>
            </a:r>
            <a:r>
              <a:rPr lang="en-GB" sz="1200" kern="1200" dirty="0">
                <a:solidFill>
                  <a:schemeClr val="tx1"/>
                </a:solidFill>
                <a:effectLst/>
                <a:latin typeface="Arial" charset="0"/>
                <a:ea typeface="ＭＳ Ｐゴシック" pitchFamily="1" charset="-128"/>
                <a:cs typeface="+mn-cs"/>
              </a:rPr>
              <a:t>Learning is an essentially social activity. Collaboration among students allows them to articulate, test and challenge their assumptions, gives them access to the knowledge and experience of their classmates and a variety of perspectives on the topic and processes for learning it. </a:t>
            </a:r>
          </a:p>
          <a:p>
            <a:pPr lvl="0"/>
            <a:r>
              <a:rPr lang="en-GB" sz="1200" i="1" kern="1200" dirty="0">
                <a:solidFill>
                  <a:schemeClr val="tx1"/>
                </a:solidFill>
                <a:effectLst/>
                <a:latin typeface="Arial" charset="0"/>
                <a:ea typeface="ＭＳ Ｐゴシック" pitchFamily="1" charset="-128"/>
                <a:cs typeface="+mn-cs"/>
              </a:rPr>
              <a:t>Active involvement in thinking and learning.</a:t>
            </a:r>
            <a:r>
              <a:rPr lang="en-GB" sz="1200" kern="1200" dirty="0">
                <a:solidFill>
                  <a:schemeClr val="tx1"/>
                </a:solidFill>
                <a:effectLst/>
                <a:latin typeface="Arial" charset="0"/>
                <a:ea typeface="ＭＳ Ｐゴシック" pitchFamily="1" charset="-128"/>
                <a:cs typeface="+mn-cs"/>
              </a:rPr>
              <a:t> Learning is an active, not a passive process. Learning happens when students read, talk, write, explain, make connections between ideas, try things out and observe the results, analyse, evaluate and organise their knowledge in meaningful ways. Good instruction engages students in actively processing and using new ideas rather than just listening to or watching their teachers. Teaching is simply the means of promoting student learning, not an end in itself. </a:t>
            </a:r>
          </a:p>
          <a:p>
            <a:pPr lvl="0"/>
            <a:r>
              <a:rPr lang="en-GB" sz="1200" i="1" kern="1200" dirty="0">
                <a:solidFill>
                  <a:schemeClr val="tx1"/>
                </a:solidFill>
                <a:effectLst/>
                <a:latin typeface="Arial" charset="0"/>
                <a:ea typeface="ＭＳ Ｐゴシック" pitchFamily="1" charset="-128"/>
                <a:cs typeface="+mn-cs"/>
              </a:rPr>
              <a:t>Recognition of and critical engagement with prior knowledge and experience. </a:t>
            </a:r>
            <a:r>
              <a:rPr lang="en-GB" sz="1200" kern="1200" dirty="0">
                <a:solidFill>
                  <a:schemeClr val="tx1"/>
                </a:solidFill>
                <a:effectLst/>
                <a:latin typeface="Arial" charset="0"/>
                <a:ea typeface="ＭＳ Ｐゴシック" pitchFamily="1" charset="-128"/>
                <a:cs typeface="+mn-cs"/>
              </a:rPr>
              <a:t>Students come to higher education with prior knowledge and experience that can help or hinder new learning. If misconceptions and assumptions are identified and then challenged</a:t>
            </a:r>
            <a:r>
              <a:rPr lang="en-GB" sz="1200" i="1" kern="1200" dirty="0">
                <a:solidFill>
                  <a:schemeClr val="tx1"/>
                </a:solidFill>
                <a:effectLst/>
                <a:latin typeface="Arial" charset="0"/>
                <a:ea typeface="ＭＳ Ｐゴシック" pitchFamily="1" charset="-128"/>
                <a:cs typeface="+mn-cs"/>
              </a:rPr>
              <a:t>, </a:t>
            </a:r>
            <a:r>
              <a:rPr lang="en-GB" sz="1200" kern="1200" dirty="0">
                <a:solidFill>
                  <a:schemeClr val="tx1"/>
                </a:solidFill>
                <a:effectLst/>
                <a:latin typeface="Arial" charset="0"/>
                <a:ea typeface="ＭＳ Ｐゴシック" pitchFamily="1" charset="-128"/>
                <a:cs typeface="+mn-cs"/>
              </a:rPr>
              <a:t>it facilitates deeper understanding. If existing knowledge becomes linked with new knowledge, it can be more easily accessed, retrieved and applied later. Adult learners, in particular, need to feel that their experience of the world is respected by taking interest in what they bring to the educational environment, regarding them as colleagues, encouraging them to discuss their experience.</a:t>
            </a:r>
          </a:p>
          <a:p>
            <a:pPr lvl="0"/>
            <a:r>
              <a:rPr lang="en-GB" sz="1200" i="1" kern="1200" dirty="0">
                <a:solidFill>
                  <a:schemeClr val="tx1"/>
                </a:solidFill>
                <a:effectLst/>
                <a:latin typeface="Arial" charset="0"/>
                <a:ea typeface="ＭＳ Ｐゴシック" pitchFamily="1" charset="-128"/>
                <a:cs typeface="+mn-cs"/>
              </a:rPr>
              <a:t>Time on task in goal-directed practice.</a:t>
            </a:r>
            <a:r>
              <a:rPr lang="en-GB" sz="1200" kern="1200" dirty="0">
                <a:solidFill>
                  <a:schemeClr val="tx1"/>
                </a:solidFill>
                <a:effectLst/>
                <a:latin typeface="Arial" charset="0"/>
                <a:ea typeface="ＭＳ Ｐゴシック" pitchFamily="1" charset="-128"/>
                <a:cs typeface="+mn-cs"/>
              </a:rPr>
              <a:t> Students need to put in time and energy on learning. They must practice key skills, attending to particular goals or criteria. </a:t>
            </a:r>
          </a:p>
          <a:p>
            <a:pPr lvl="0"/>
            <a:r>
              <a:rPr lang="en-GB" sz="1200" i="1" kern="1200" dirty="0">
                <a:solidFill>
                  <a:schemeClr val="tx1"/>
                </a:solidFill>
                <a:effectLst/>
                <a:latin typeface="Arial" charset="0"/>
                <a:ea typeface="ＭＳ Ｐゴシック" pitchFamily="1" charset="-128"/>
                <a:cs typeface="+mn-cs"/>
              </a:rPr>
              <a:t>Timely, specific feedback that gives guidance about progress and how to improve. </a:t>
            </a:r>
            <a:r>
              <a:rPr lang="en-GB" sz="1200" kern="1200" dirty="0">
                <a:solidFill>
                  <a:schemeClr val="tx1"/>
                </a:solidFill>
                <a:effectLst/>
                <a:latin typeface="Arial" charset="0"/>
                <a:ea typeface="ＭＳ Ｐゴシック" pitchFamily="1" charset="-128"/>
                <a:cs typeface="+mn-cs"/>
              </a:rPr>
              <a:t>Feedback on student performances (e.g. writing an essay, giving a presentation, answering a question, demonstrating a skill) is one of the most powerful methods</a:t>
            </a:r>
            <a:r>
              <a:rPr lang="en-GB" sz="1200" i="1" kern="1200" dirty="0">
                <a:solidFill>
                  <a:schemeClr val="tx1"/>
                </a:solidFill>
                <a:effectLst/>
                <a:latin typeface="Arial" charset="0"/>
                <a:ea typeface="ＭＳ Ｐゴシック" pitchFamily="1" charset="-128"/>
                <a:cs typeface="+mn-cs"/>
              </a:rPr>
              <a:t> </a:t>
            </a:r>
            <a:r>
              <a:rPr lang="en-GB" sz="1200" kern="1200" dirty="0">
                <a:solidFill>
                  <a:schemeClr val="tx1"/>
                </a:solidFill>
                <a:effectLst/>
                <a:latin typeface="Arial" charset="0"/>
                <a:ea typeface="ＭＳ Ｐゴシック" pitchFamily="1" charset="-128"/>
                <a:cs typeface="+mn-cs"/>
              </a:rPr>
              <a:t>of instruction.</a:t>
            </a:r>
            <a:r>
              <a:rPr lang="en-GB" sz="1200" i="1" kern="1200" dirty="0">
                <a:solidFill>
                  <a:schemeClr val="tx1"/>
                </a:solidFill>
                <a:effectLst/>
                <a:latin typeface="Arial" charset="0"/>
                <a:ea typeface="ＭＳ Ｐゴシック" pitchFamily="1" charset="-128"/>
                <a:cs typeface="+mn-cs"/>
              </a:rPr>
              <a:t> </a:t>
            </a:r>
            <a:r>
              <a:rPr lang="en-GB" sz="1200" kern="1200" dirty="0">
                <a:solidFill>
                  <a:schemeClr val="tx1"/>
                </a:solidFill>
                <a:effectLst/>
                <a:latin typeface="Arial" charset="0"/>
                <a:ea typeface="ＭＳ Ｐゴシック" pitchFamily="1" charset="-128"/>
                <a:cs typeface="+mn-cs"/>
              </a:rPr>
              <a:t>Feedback helps to clarify what good performance looks like, and provides useful information so that students can monitor their own performance so they can close the gap between the desired and their actual performance. </a:t>
            </a:r>
          </a:p>
          <a:p>
            <a:pPr lvl="0"/>
            <a:r>
              <a:rPr lang="en-GB" sz="1200" i="1" kern="1200" dirty="0">
                <a:solidFill>
                  <a:schemeClr val="tx1"/>
                </a:solidFill>
                <a:effectLst/>
                <a:latin typeface="Arial" charset="0"/>
                <a:ea typeface="ＭＳ Ｐゴシック" pitchFamily="1" charset="-128"/>
                <a:cs typeface="+mn-cs"/>
              </a:rPr>
              <a:t>A challenging, yet supportive, learning environment</a:t>
            </a:r>
            <a:r>
              <a:rPr lang="en-GB" sz="1200" kern="1200" dirty="0">
                <a:solidFill>
                  <a:schemeClr val="tx1"/>
                </a:solidFill>
                <a:effectLst/>
                <a:latin typeface="Arial" charset="0"/>
                <a:ea typeface="ＭＳ Ｐゴシック" pitchFamily="1" charset="-128"/>
                <a:cs typeface="+mn-cs"/>
              </a:rPr>
              <a:t>. Students do best when we set and communicate high expectations for them. However, as we challenge them, we also need to provide developmentally appropriate emotional, social and intellectual support. </a:t>
            </a:r>
          </a:p>
          <a:p>
            <a:pPr lvl="0"/>
            <a:r>
              <a:rPr lang="en-GB" sz="1200" i="1" kern="1200" dirty="0">
                <a:solidFill>
                  <a:schemeClr val="tx1"/>
                </a:solidFill>
                <a:effectLst/>
                <a:latin typeface="Arial" charset="0"/>
                <a:ea typeface="ＭＳ Ｐゴシック" pitchFamily="1" charset="-128"/>
                <a:cs typeface="+mn-cs"/>
              </a:rPr>
              <a:t>Relevance to students’ goals and intrinsic interests</a:t>
            </a:r>
            <a:r>
              <a:rPr lang="en-GB" sz="1200" kern="1200" dirty="0">
                <a:solidFill>
                  <a:schemeClr val="tx1"/>
                </a:solidFill>
                <a:effectLst/>
                <a:latin typeface="Arial" charset="0"/>
                <a:ea typeface="ＭＳ Ｐゴシック" pitchFamily="1" charset="-128"/>
                <a:cs typeface="+mn-cs"/>
              </a:rPr>
              <a:t>. Students are more motivated when they have some control over their learning and when they see its relevance to their own lives, goals and interests. Motivation also depends upon them expecting to succeed in the task and perceiving a supportive environment. Adult learners, in particular, often pursue higher education in order to meet their own, pragmatic goals. They may thrive on situations in which the relevancy to practice is most clear, such as practical fieldwork experiences, interacting with real life scenarios and shifting from theory and classroom work to hands-or,  real-life problem-solving. </a:t>
            </a:r>
          </a:p>
          <a:p>
            <a:pPr lvl="0"/>
            <a:r>
              <a:rPr lang="en-GB" sz="1200" i="1" kern="1200" dirty="0">
                <a:solidFill>
                  <a:schemeClr val="tx1"/>
                </a:solidFill>
                <a:effectLst/>
                <a:latin typeface="Arial" charset="0"/>
                <a:ea typeface="ＭＳ Ｐゴシック" pitchFamily="1" charset="-128"/>
                <a:cs typeface="+mn-cs"/>
              </a:rPr>
              <a:t>Encouragement to become independent in their learning</a:t>
            </a:r>
            <a:r>
              <a:rPr lang="en-GB" sz="1200" kern="1200" dirty="0">
                <a:solidFill>
                  <a:schemeClr val="tx1"/>
                </a:solidFill>
                <a:effectLst/>
                <a:latin typeface="Arial" charset="0"/>
                <a:ea typeface="ＭＳ Ｐゴシック" pitchFamily="1" charset="-128"/>
                <a:cs typeface="+mn-cs"/>
              </a:rPr>
              <a:t>. Students often need help in learning how to learn. Becoming a self-directed, autonomous learner involves becoming proficient at assessing a task and its requirements, planning their approach, evaluating their own knowledge base and (learning) needs, identifying and effectively using resources, applying and monitoring various strategies and, finally, assess their own performance against internalised performance standards. Independent learners are the professionals of the future. Mature learners are often internally motivated and self-directed.  Recognising this level of independence and supporting it helps demonstrate respect and maintain motivation.  </a:t>
            </a:r>
          </a:p>
          <a:p>
            <a:r>
              <a:rPr lang="en-GB" sz="1200" kern="1200" dirty="0">
                <a:solidFill>
                  <a:schemeClr val="tx1"/>
                </a:solidFill>
                <a:effectLst/>
                <a:latin typeface="Arial" charset="0"/>
                <a:ea typeface="ＭＳ Ｐゴシック" pitchFamily="1" charset="-128"/>
                <a:cs typeface="+mn-cs"/>
              </a:rPr>
              <a:t> </a:t>
            </a:r>
          </a:p>
          <a:p>
            <a:r>
              <a:rPr lang="en-GB" sz="1200" b="1" kern="1200" dirty="0">
                <a:solidFill>
                  <a:schemeClr val="tx1"/>
                </a:solidFill>
                <a:effectLst/>
                <a:latin typeface="Arial" charset="0"/>
                <a:ea typeface="ＭＳ Ｐゴシック" pitchFamily="1" charset="-128"/>
                <a:cs typeface="+mn-cs"/>
              </a:rPr>
              <a:t>Bibliography</a:t>
            </a:r>
            <a:endParaRPr lang="en-GB"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 </a:t>
            </a:r>
          </a:p>
          <a:p>
            <a:r>
              <a:rPr lang="en-GB" sz="1200" kern="1200" dirty="0">
                <a:solidFill>
                  <a:schemeClr val="tx1"/>
                </a:solidFill>
                <a:effectLst/>
                <a:latin typeface="Arial" charset="0"/>
                <a:ea typeface="ＭＳ Ｐゴシック" pitchFamily="1" charset="-128"/>
                <a:cs typeface="+mn-cs"/>
              </a:rPr>
              <a:t>Ambrose, S.A., M.W. Bridges, M.C. Lovett, M. </a:t>
            </a:r>
            <a:r>
              <a:rPr lang="en-GB" sz="1200" kern="1200" dirty="0" err="1">
                <a:solidFill>
                  <a:schemeClr val="tx1"/>
                </a:solidFill>
                <a:effectLst/>
                <a:latin typeface="Arial" charset="0"/>
                <a:ea typeface="ＭＳ Ｐゴシック" pitchFamily="1" charset="-128"/>
                <a:cs typeface="+mn-cs"/>
              </a:rPr>
              <a:t>DiPietro</a:t>
            </a:r>
            <a:r>
              <a:rPr lang="en-GB" sz="1200" kern="1200" dirty="0">
                <a:solidFill>
                  <a:schemeClr val="tx1"/>
                </a:solidFill>
                <a:effectLst/>
                <a:latin typeface="Arial" charset="0"/>
                <a:ea typeface="ＭＳ Ｐゴシック" pitchFamily="1" charset="-128"/>
                <a:cs typeface="+mn-cs"/>
              </a:rPr>
              <a:t>, M. K. Norman. (2010). </a:t>
            </a:r>
            <a:r>
              <a:rPr lang="en-GB" sz="1200" i="1" kern="1200" dirty="0">
                <a:solidFill>
                  <a:schemeClr val="tx1"/>
                </a:solidFill>
                <a:effectLst/>
                <a:latin typeface="Arial" charset="0"/>
                <a:ea typeface="ＭＳ Ｐゴシック" pitchFamily="1" charset="-128"/>
                <a:cs typeface="+mn-cs"/>
              </a:rPr>
              <a:t>How Learning Works: 7 Research-Based Principles for Smart Teaching</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Jossey</a:t>
            </a:r>
            <a:r>
              <a:rPr lang="en-GB" sz="1200" kern="1200" dirty="0">
                <a:solidFill>
                  <a:schemeClr val="tx1"/>
                </a:solidFill>
                <a:effectLst/>
                <a:latin typeface="Arial" charset="0"/>
                <a:ea typeface="ＭＳ Ｐゴシック" pitchFamily="1" charset="-128"/>
                <a:cs typeface="+mn-cs"/>
              </a:rPr>
              <a:t>-Bass: San Francisco.</a:t>
            </a:r>
          </a:p>
          <a:p>
            <a:r>
              <a:rPr lang="en-GB" sz="1200" kern="1200" dirty="0">
                <a:solidFill>
                  <a:schemeClr val="tx1"/>
                </a:solidFill>
                <a:effectLst/>
                <a:latin typeface="Arial" charset="0"/>
                <a:ea typeface="ＭＳ Ｐゴシック" pitchFamily="1" charset="-128"/>
                <a:cs typeface="+mn-cs"/>
              </a:rPr>
              <a:t> </a:t>
            </a:r>
          </a:p>
          <a:p>
            <a:r>
              <a:rPr lang="en-GB" sz="1200" kern="1200" dirty="0" err="1">
                <a:solidFill>
                  <a:schemeClr val="tx1"/>
                </a:solidFill>
                <a:effectLst/>
                <a:latin typeface="Arial" charset="0"/>
                <a:ea typeface="ＭＳ Ｐゴシック" pitchFamily="1" charset="-128"/>
                <a:cs typeface="+mn-cs"/>
              </a:rPr>
              <a:t>Bransford</a:t>
            </a:r>
            <a:r>
              <a:rPr lang="en-GB" sz="1200" kern="1200" dirty="0">
                <a:solidFill>
                  <a:schemeClr val="tx1"/>
                </a:solidFill>
                <a:effectLst/>
                <a:latin typeface="Arial" charset="0"/>
                <a:ea typeface="ＭＳ Ｐゴシック" pitchFamily="1" charset="-128"/>
                <a:cs typeface="+mn-cs"/>
              </a:rPr>
              <a:t>, J., A. Brown and R. R. Cockings (</a:t>
            </a:r>
            <a:r>
              <a:rPr lang="en-GB" sz="1200" kern="1200" dirty="0" err="1">
                <a:solidFill>
                  <a:schemeClr val="tx1"/>
                </a:solidFill>
                <a:effectLst/>
                <a:latin typeface="Arial" charset="0"/>
                <a:ea typeface="ＭＳ Ｐゴシック" pitchFamily="1" charset="-128"/>
                <a:cs typeface="+mn-cs"/>
              </a:rPr>
              <a:t>eds</a:t>
            </a:r>
            <a:r>
              <a:rPr lang="en-GB" sz="1200" kern="1200" dirty="0">
                <a:solidFill>
                  <a:schemeClr val="tx1"/>
                </a:solidFill>
                <a:effectLst/>
                <a:latin typeface="Arial" charset="0"/>
                <a:ea typeface="ＭＳ Ｐゴシック" pitchFamily="1" charset="-128"/>
                <a:cs typeface="+mn-cs"/>
              </a:rPr>
              <a:t>) (2000). How People Learn: Brain, Mind, Experience and School. National Academy Press: Washington, DC. Available at http://www.nap.edu. </a:t>
            </a:r>
          </a:p>
          <a:p>
            <a:r>
              <a:rPr lang="en-GB" sz="1200" kern="1200" dirty="0" err="1">
                <a:solidFill>
                  <a:schemeClr val="tx1"/>
                </a:solidFill>
                <a:effectLst/>
                <a:latin typeface="Arial" charset="0"/>
                <a:ea typeface="ＭＳ Ｐゴシック" pitchFamily="1" charset="-128"/>
                <a:cs typeface="+mn-cs"/>
              </a:rPr>
              <a:t>Gamson</a:t>
            </a:r>
            <a:r>
              <a:rPr lang="en-GB" sz="1200" kern="1200" dirty="0">
                <a:solidFill>
                  <a:schemeClr val="tx1"/>
                </a:solidFill>
                <a:effectLst/>
                <a:latin typeface="Arial" charset="0"/>
                <a:ea typeface="ＭＳ Ｐゴシック" pitchFamily="1" charset="-128"/>
                <a:cs typeface="+mn-cs"/>
              </a:rPr>
              <a:t>, Z. F. (1991). A Brief History of the Seven Principles for Good Practice in Undergraduate Education, </a:t>
            </a:r>
            <a:r>
              <a:rPr lang="en-GB" sz="1200" i="1" kern="1200" dirty="0">
                <a:solidFill>
                  <a:schemeClr val="tx1"/>
                </a:solidFill>
                <a:effectLst/>
                <a:latin typeface="Arial" charset="0"/>
                <a:ea typeface="ＭＳ Ｐゴシック" pitchFamily="1" charset="-128"/>
                <a:cs typeface="+mn-cs"/>
              </a:rPr>
              <a:t>New Directions for Teaching and Learning</a:t>
            </a:r>
            <a:r>
              <a:rPr lang="en-GB" sz="1200" kern="1200" dirty="0">
                <a:solidFill>
                  <a:schemeClr val="tx1"/>
                </a:solidFill>
                <a:effectLst/>
                <a:latin typeface="Arial" charset="0"/>
                <a:ea typeface="ＭＳ Ｐゴシック" pitchFamily="1" charset="-128"/>
                <a:cs typeface="+mn-cs"/>
              </a:rPr>
              <a:t>, No. 47, pp 5-12.</a:t>
            </a:r>
          </a:p>
          <a:p>
            <a:r>
              <a:rPr lang="en-GB" sz="1200" kern="1200" dirty="0">
                <a:solidFill>
                  <a:schemeClr val="tx1"/>
                </a:solidFill>
                <a:effectLst/>
                <a:latin typeface="Arial" charset="0"/>
                <a:ea typeface="ＭＳ Ｐゴシック" pitchFamily="1" charset="-128"/>
                <a:cs typeface="+mn-cs"/>
              </a:rPr>
              <a:t> </a:t>
            </a:r>
          </a:p>
          <a:p>
            <a:r>
              <a:rPr lang="en-US" sz="1200" kern="1200" dirty="0">
                <a:solidFill>
                  <a:schemeClr val="tx1"/>
                </a:solidFill>
                <a:effectLst/>
                <a:latin typeface="Arial" charset="0"/>
                <a:ea typeface="ＭＳ Ｐゴシック" pitchFamily="1" charset="-128"/>
                <a:cs typeface="+mn-cs"/>
              </a:rPr>
              <a:t>Knowles, M. S. et al (1984) </a:t>
            </a:r>
            <a:r>
              <a:rPr lang="en-US" sz="1200" i="1" kern="1200" dirty="0">
                <a:solidFill>
                  <a:schemeClr val="tx1"/>
                </a:solidFill>
                <a:effectLst/>
                <a:latin typeface="Arial" charset="0"/>
                <a:ea typeface="ＭＳ Ｐゴシック" pitchFamily="1" charset="-128"/>
                <a:cs typeface="+mn-cs"/>
              </a:rPr>
              <a:t>Andragogy in Action. Applying modern principles of adult education</a:t>
            </a:r>
            <a:r>
              <a:rPr lang="en-US" sz="1200" kern="1200" dirty="0">
                <a:solidFill>
                  <a:schemeClr val="tx1"/>
                </a:solidFill>
                <a:effectLst/>
                <a:latin typeface="Arial" charset="0"/>
                <a:ea typeface="ＭＳ Ｐゴシック" pitchFamily="1" charset="-128"/>
                <a:cs typeface="+mn-cs"/>
              </a:rPr>
              <a:t>, San Francisco: </a:t>
            </a:r>
            <a:r>
              <a:rPr lang="en-US" sz="1200" kern="1200" dirty="0" err="1">
                <a:solidFill>
                  <a:schemeClr val="tx1"/>
                </a:solidFill>
                <a:effectLst/>
                <a:latin typeface="Arial" charset="0"/>
                <a:ea typeface="ＭＳ Ｐゴシック" pitchFamily="1" charset="-128"/>
                <a:cs typeface="+mn-cs"/>
              </a:rPr>
              <a:t>Jossey</a:t>
            </a:r>
            <a:r>
              <a:rPr lang="en-US" sz="1200" kern="1200" dirty="0">
                <a:solidFill>
                  <a:schemeClr val="tx1"/>
                </a:solidFill>
                <a:effectLst/>
                <a:latin typeface="Arial" charset="0"/>
                <a:ea typeface="ＭＳ Ｐゴシック" pitchFamily="1" charset="-128"/>
                <a:cs typeface="+mn-cs"/>
              </a:rPr>
              <a:t> Bass.</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Ramsden, P. (2003) </a:t>
            </a:r>
            <a:r>
              <a:rPr lang="en-US" sz="1200" i="1" kern="1200" dirty="0">
                <a:solidFill>
                  <a:schemeClr val="tx1"/>
                </a:solidFill>
                <a:effectLst/>
                <a:latin typeface="Arial" charset="0"/>
                <a:ea typeface="ＭＳ Ｐゴシック" pitchFamily="1" charset="-128"/>
                <a:cs typeface="+mn-cs"/>
              </a:rPr>
              <a:t>Learning to teach in higher </a:t>
            </a:r>
            <a:r>
              <a:rPr lang="en-US" sz="1200" i="1" kern="1200" dirty="0" err="1">
                <a:solidFill>
                  <a:schemeClr val="tx1"/>
                </a:solidFill>
                <a:effectLst/>
                <a:latin typeface="Arial" charset="0"/>
                <a:ea typeface="ＭＳ Ｐゴシック" pitchFamily="1" charset="-128"/>
                <a:cs typeface="+mn-cs"/>
              </a:rPr>
              <a:t>education:Second</a:t>
            </a:r>
            <a:r>
              <a:rPr lang="en-US" sz="1200" i="1" kern="1200" dirty="0">
                <a:solidFill>
                  <a:schemeClr val="tx1"/>
                </a:solidFill>
                <a:effectLst/>
                <a:latin typeface="Arial" charset="0"/>
                <a:ea typeface="ＭＳ Ｐゴシック" pitchFamily="1" charset="-128"/>
                <a:cs typeface="+mn-cs"/>
              </a:rPr>
              <a:t> edition.</a:t>
            </a:r>
            <a:r>
              <a:rPr lang="en-US" sz="1200" kern="1200" dirty="0">
                <a:solidFill>
                  <a:schemeClr val="tx1"/>
                </a:solidFill>
                <a:effectLst/>
                <a:latin typeface="Arial" charset="0"/>
                <a:ea typeface="ＭＳ Ｐゴシック" pitchFamily="1" charset="-128"/>
                <a:cs typeface="+mn-cs"/>
              </a:rPr>
              <a:t> London: Routledge.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 </a:t>
            </a:r>
            <a:endParaRPr lang="en-GB" sz="1200" kern="1200" dirty="0">
              <a:solidFill>
                <a:schemeClr val="tx1"/>
              </a:solidFill>
              <a:effectLst/>
              <a:latin typeface="Arial" charset="0"/>
              <a:ea typeface="ＭＳ Ｐゴシック" pitchFamily="1" charset="-128"/>
              <a:cs typeface="+mn-cs"/>
            </a:endParaRPr>
          </a:p>
          <a:p>
            <a:endParaRPr lang="en-GB" dirty="0"/>
          </a:p>
        </p:txBody>
      </p:sp>
      <p:sp>
        <p:nvSpPr>
          <p:cNvPr id="4" name="Slide Number Placeholder 3"/>
          <p:cNvSpPr>
            <a:spLocks noGrp="1"/>
          </p:cNvSpPr>
          <p:nvPr>
            <p:ph type="sldNum" sz="quarter" idx="10"/>
          </p:nvPr>
        </p:nvSpPr>
        <p:spPr/>
        <p:txBody>
          <a:bodyPr/>
          <a:lstStyle/>
          <a:p>
            <a:pPr>
              <a:defRPr/>
            </a:pPr>
            <a:fld id="{0A3BD3A8-1B28-4EBB-A59D-AF385958BE31}" type="slidenum">
              <a:rPr lang="en-US" smtClean="0"/>
              <a:pPr>
                <a:defRPr/>
              </a:pPr>
              <a:t>7</a:t>
            </a:fld>
            <a:endParaRPr lang="en-US"/>
          </a:p>
        </p:txBody>
      </p:sp>
    </p:spTree>
    <p:extLst>
      <p:ext uri="{BB962C8B-B14F-4D97-AF65-F5344CB8AC3E}">
        <p14:creationId xmlns:p14="http://schemas.microsoft.com/office/powerpoint/2010/main" val="292271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620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251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76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360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260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5/14/18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015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5/14/18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59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633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64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544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16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121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752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376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932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5/14/18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012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559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5/14/18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039358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eachingperspective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C76F-2C41-4BFC-99A3-66872CD6447D}"/>
              </a:ext>
            </a:extLst>
          </p:cNvPr>
          <p:cNvSpPr>
            <a:spLocks noGrp="1"/>
          </p:cNvSpPr>
          <p:nvPr>
            <p:ph type="ctrTitle"/>
          </p:nvPr>
        </p:nvSpPr>
        <p:spPr/>
        <p:txBody>
          <a:bodyPr/>
          <a:lstStyle/>
          <a:p>
            <a:r>
              <a:rPr lang="en-GB" dirty="0"/>
              <a:t>Evidence-based principles of learning </a:t>
            </a:r>
          </a:p>
        </p:txBody>
      </p:sp>
      <p:sp>
        <p:nvSpPr>
          <p:cNvPr id="3" name="Subtitle 2">
            <a:extLst>
              <a:ext uri="{FF2B5EF4-FFF2-40B4-BE49-F238E27FC236}">
                <a16:creationId xmlns:a16="http://schemas.microsoft.com/office/drawing/2014/main" id="{D20828AE-6011-4580-9797-99EBD187B92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3657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Evidence-based principles of learning</a:t>
            </a:r>
          </a:p>
        </p:txBody>
      </p:sp>
      <p:sp>
        <p:nvSpPr>
          <p:cNvPr id="3" name="Content Placeholder 2"/>
          <p:cNvSpPr>
            <a:spLocks noGrp="1"/>
          </p:cNvSpPr>
          <p:nvPr>
            <p:ph idx="1"/>
          </p:nvPr>
        </p:nvSpPr>
        <p:spPr/>
        <p:txBody>
          <a:bodyPr>
            <a:normAutofit/>
          </a:bodyPr>
          <a:lstStyle/>
          <a:p>
            <a:pPr marL="0" indent="0">
              <a:buNone/>
            </a:pPr>
            <a:r>
              <a:rPr lang="en-GB" dirty="0"/>
              <a:t>Intended learning outcome:</a:t>
            </a:r>
          </a:p>
          <a:p>
            <a:endParaRPr lang="en-GB" dirty="0"/>
          </a:p>
          <a:p>
            <a:endParaRPr lang="en-GB" dirty="0"/>
          </a:p>
          <a:p>
            <a:r>
              <a:rPr lang="en-GB" dirty="0"/>
              <a:t>Know how to apply key learning principles to EBM teaching</a:t>
            </a:r>
          </a:p>
          <a:p>
            <a:endParaRPr lang="en-GB" dirty="0"/>
          </a:p>
        </p:txBody>
      </p:sp>
      <p:sp>
        <p:nvSpPr>
          <p:cNvPr id="4" name="Date Placeholder 3"/>
          <p:cNvSpPr>
            <a:spLocks noGrp="1"/>
          </p:cNvSpPr>
          <p:nvPr>
            <p:ph type="dt" sz="half" idx="10"/>
          </p:nvPr>
        </p:nvSpPr>
        <p:spPr/>
        <p:txBody>
          <a:bodyPr/>
          <a:lstStyle/>
          <a:p>
            <a:pPr>
              <a:defRPr/>
            </a:pPr>
            <a:fld id="{937667C6-588D-4A76-9729-4732D041DA5D}" type="datetime1">
              <a:rPr lang="en-GB" smtClean="0"/>
              <a:pPr>
                <a:defRPr/>
              </a:pPr>
              <a:t>14/05/2018</a:t>
            </a:fld>
            <a:endParaRPr lang="en-US" dirty="0"/>
          </a:p>
        </p:txBody>
      </p:sp>
    </p:spTree>
    <p:extLst>
      <p:ext uri="{BB962C8B-B14F-4D97-AF65-F5344CB8AC3E}">
        <p14:creationId xmlns:p14="http://schemas.microsoft.com/office/powerpoint/2010/main" val="50186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Adult Learning Principles </a:t>
            </a:r>
          </a:p>
        </p:txBody>
      </p:sp>
      <p:sp>
        <p:nvSpPr>
          <p:cNvPr id="3" name="Content Placeholder 2"/>
          <p:cNvSpPr>
            <a:spLocks noGrp="1"/>
          </p:cNvSpPr>
          <p:nvPr>
            <p:ph idx="1"/>
          </p:nvPr>
        </p:nvSpPr>
        <p:spPr/>
        <p:txBody>
          <a:bodyPr>
            <a:normAutofit fontScale="77500" lnSpcReduction="20000"/>
          </a:bodyPr>
          <a:lstStyle/>
          <a:p>
            <a:r>
              <a:rPr lang="en-GB" dirty="0"/>
              <a:t>M	Motivation is more intrinsic </a:t>
            </a:r>
          </a:p>
          <a:p>
            <a:endParaRPr lang="en-GB" dirty="0"/>
          </a:p>
          <a:p>
            <a:r>
              <a:rPr lang="en-GB" dirty="0"/>
              <a:t>KN	Need to Know 				Relevance </a:t>
            </a:r>
          </a:p>
          <a:p>
            <a:endParaRPr lang="en-GB" dirty="0"/>
          </a:p>
          <a:p>
            <a:r>
              <a:rPr lang="en-GB" dirty="0"/>
              <a:t>O  	Orientation towards practical, problem solving</a:t>
            </a:r>
          </a:p>
          <a:p>
            <a:endParaRPr lang="en-GB" dirty="0"/>
          </a:p>
          <a:p>
            <a:r>
              <a:rPr lang="en-GB" dirty="0"/>
              <a:t>WL	Workplace based learning – towards a role </a:t>
            </a:r>
          </a:p>
          <a:p>
            <a:endParaRPr lang="en-GB" dirty="0"/>
          </a:p>
          <a:p>
            <a:r>
              <a:rPr lang="en-GB" dirty="0"/>
              <a:t>E  	Experience is drawn upon </a:t>
            </a:r>
          </a:p>
          <a:p>
            <a:endParaRPr lang="en-GB" dirty="0"/>
          </a:p>
          <a:p>
            <a:r>
              <a:rPr lang="en-GB" dirty="0"/>
              <a:t>S 	Self -directed/autonomous </a:t>
            </a:r>
          </a:p>
          <a:p>
            <a:endParaRPr lang="en-GB" dirty="0"/>
          </a:p>
          <a:p>
            <a:pPr marL="0" indent="0">
              <a:buNone/>
            </a:pPr>
            <a:r>
              <a:rPr lang="en-GB" dirty="0"/>
              <a:t>(M. Knowles 1984)</a:t>
            </a:r>
          </a:p>
        </p:txBody>
      </p:sp>
      <p:sp>
        <p:nvSpPr>
          <p:cNvPr id="4" name="Date Placeholder 3"/>
          <p:cNvSpPr>
            <a:spLocks noGrp="1"/>
          </p:cNvSpPr>
          <p:nvPr>
            <p:ph type="dt" sz="half" idx="10"/>
          </p:nvPr>
        </p:nvSpPr>
        <p:spPr/>
        <p:txBody>
          <a:bodyPr/>
          <a:lstStyle/>
          <a:p>
            <a:pPr>
              <a:defRPr/>
            </a:pPr>
            <a:fld id="{937667C6-588D-4A76-9729-4732D041DA5D}" type="datetime1">
              <a:rPr lang="en-GB" smtClean="0"/>
              <a:pPr>
                <a:defRPr/>
              </a:pPr>
              <a:t>14/05/2018</a:t>
            </a:fld>
            <a:endParaRPr lang="en-US" dirty="0"/>
          </a:p>
        </p:txBody>
      </p:sp>
    </p:spTree>
    <p:extLst>
      <p:ext uri="{BB962C8B-B14F-4D97-AF65-F5344CB8AC3E}">
        <p14:creationId xmlns:p14="http://schemas.microsoft.com/office/powerpoint/2010/main" val="1158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E4F1-52F1-4860-964E-EDCF7FA080DB}"/>
              </a:ext>
            </a:extLst>
          </p:cNvPr>
          <p:cNvSpPr>
            <a:spLocks noGrp="1"/>
          </p:cNvSpPr>
          <p:nvPr>
            <p:ph type="title"/>
          </p:nvPr>
        </p:nvSpPr>
        <p:spPr/>
        <p:txBody>
          <a:bodyPr/>
          <a:lstStyle/>
          <a:p>
            <a:r>
              <a:rPr lang="en-GB" dirty="0"/>
              <a:t>Creating Relevance in Learning Experience </a:t>
            </a:r>
          </a:p>
        </p:txBody>
      </p:sp>
      <p:sp>
        <p:nvSpPr>
          <p:cNvPr id="3" name="Content Placeholder 2">
            <a:extLst>
              <a:ext uri="{FF2B5EF4-FFF2-40B4-BE49-F238E27FC236}">
                <a16:creationId xmlns:a16="http://schemas.microsoft.com/office/drawing/2014/main" id="{E81672E0-E64F-4B59-9919-95F2971DB8DE}"/>
              </a:ext>
            </a:extLst>
          </p:cNvPr>
          <p:cNvSpPr>
            <a:spLocks noGrp="1"/>
          </p:cNvSpPr>
          <p:nvPr>
            <p:ph idx="1"/>
          </p:nvPr>
        </p:nvSpPr>
        <p:spPr/>
        <p:txBody>
          <a:bodyPr/>
          <a:lstStyle/>
          <a:p>
            <a:endParaRPr lang="en-GB" dirty="0"/>
          </a:p>
          <a:p>
            <a:endParaRPr lang="en-GB" dirty="0"/>
          </a:p>
          <a:p>
            <a:r>
              <a:rPr lang="en-GB" dirty="0"/>
              <a:t>What is the purpose of EBM?</a:t>
            </a:r>
          </a:p>
          <a:p>
            <a:endParaRPr lang="en-GB" dirty="0"/>
          </a:p>
          <a:p>
            <a:r>
              <a:rPr lang="en-GB" dirty="0"/>
              <a:t>How is it achieved?  </a:t>
            </a:r>
          </a:p>
        </p:txBody>
      </p:sp>
    </p:spTree>
    <p:extLst>
      <p:ext uri="{BB962C8B-B14F-4D97-AF65-F5344CB8AC3E}">
        <p14:creationId xmlns:p14="http://schemas.microsoft.com/office/powerpoint/2010/main" val="402810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49E9C-53AD-1F49-8F47-68B8A88FF8A3}"/>
              </a:ext>
            </a:extLst>
          </p:cNvPr>
          <p:cNvPicPr>
            <a:picLocks noChangeAspect="1"/>
          </p:cNvPicPr>
          <p:nvPr/>
        </p:nvPicPr>
        <p:blipFill>
          <a:blip r:embed="rId2"/>
          <a:stretch>
            <a:fillRect/>
          </a:stretch>
        </p:blipFill>
        <p:spPr>
          <a:xfrm>
            <a:off x="878541" y="680370"/>
            <a:ext cx="10143833" cy="5343912"/>
          </a:xfrm>
          <a:prstGeom prst="rect">
            <a:avLst/>
          </a:prstGeom>
        </p:spPr>
      </p:pic>
    </p:spTree>
    <p:extLst>
      <p:ext uri="{BB962C8B-B14F-4D97-AF65-F5344CB8AC3E}">
        <p14:creationId xmlns:p14="http://schemas.microsoft.com/office/powerpoint/2010/main" val="286142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Experiential Learning (Kolb 1984)</a:t>
            </a:r>
          </a:p>
        </p:txBody>
      </p:sp>
      <p:sp>
        <p:nvSpPr>
          <p:cNvPr id="4" name="Date Placeholder 3"/>
          <p:cNvSpPr>
            <a:spLocks noGrp="1"/>
          </p:cNvSpPr>
          <p:nvPr>
            <p:ph type="dt" sz="half" idx="10"/>
          </p:nvPr>
        </p:nvSpPr>
        <p:spPr/>
        <p:txBody>
          <a:bodyPr/>
          <a:lstStyle/>
          <a:p>
            <a:pPr>
              <a:defRPr/>
            </a:pPr>
            <a:fld id="{937667C6-588D-4A76-9729-4732D041DA5D}" type="datetime1">
              <a:rPr lang="en-GB" smtClean="0"/>
              <a:pPr>
                <a:defRPr/>
              </a:pPr>
              <a:t>14/05/2018</a:t>
            </a:fld>
            <a:endParaRPr lang="en-US" dirty="0"/>
          </a:p>
        </p:txBody>
      </p:sp>
      <p:pic>
        <p:nvPicPr>
          <p:cNvPr id="1028" name="Picture 4" descr="http://academic.regis.edu/ed202/images/Kolb%20Cycle%20of%20Experiential%20Learning%20Diagram.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9988" y="1853248"/>
            <a:ext cx="6579956" cy="372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7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46111" y="452718"/>
            <a:ext cx="9404723" cy="899004"/>
          </a:xfrm>
        </p:spPr>
        <p:txBody>
          <a:bodyPr/>
          <a:lstStyle/>
          <a:p>
            <a:r>
              <a:rPr lang="en-GB" altLang="en-US" sz="3600" dirty="0"/>
              <a:t>Evidence-Based Principles of Learning </a:t>
            </a:r>
          </a:p>
        </p:txBody>
      </p:sp>
      <p:sp>
        <p:nvSpPr>
          <p:cNvPr id="5123" name="Content Placeholder 2"/>
          <p:cNvSpPr>
            <a:spLocks noGrp="1"/>
          </p:cNvSpPr>
          <p:nvPr>
            <p:ph idx="1"/>
          </p:nvPr>
        </p:nvSpPr>
        <p:spPr>
          <a:xfrm>
            <a:off x="1105231" y="1192697"/>
            <a:ext cx="8875382" cy="4985466"/>
          </a:xfrm>
        </p:spPr>
        <p:txBody>
          <a:bodyPr>
            <a:normAutofit lnSpcReduction="10000"/>
          </a:bodyPr>
          <a:lstStyle/>
          <a:p>
            <a:pPr marL="457200" indent="-457200">
              <a:buFont typeface="Arial" charset="0"/>
              <a:buAutoNum type="arabicPeriod"/>
            </a:pPr>
            <a:r>
              <a:rPr lang="en-GB" altLang="en-US" dirty="0"/>
              <a:t>Frequent contact with tutors/trainers. </a:t>
            </a:r>
          </a:p>
          <a:p>
            <a:pPr marL="457200" indent="-457200">
              <a:buFont typeface="Arial" charset="0"/>
              <a:buAutoNum type="arabicPeriod"/>
            </a:pPr>
            <a:r>
              <a:rPr lang="en-GB" altLang="en-US" dirty="0"/>
              <a:t>Cooperation and collaboration with other learners. </a:t>
            </a:r>
          </a:p>
          <a:p>
            <a:pPr marL="457200" indent="-457200">
              <a:buFont typeface="Arial" charset="0"/>
              <a:buAutoNum type="arabicPeriod"/>
            </a:pPr>
            <a:r>
              <a:rPr lang="en-GB" altLang="en-US" dirty="0"/>
              <a:t>Active involvement in thinking and learning. </a:t>
            </a:r>
          </a:p>
          <a:p>
            <a:pPr marL="457200" indent="-457200">
              <a:buFont typeface="Arial" charset="0"/>
              <a:buAutoNum type="arabicPeriod"/>
            </a:pPr>
            <a:r>
              <a:rPr lang="en-GB" altLang="en-US" dirty="0"/>
              <a:t>Engagement with prior knowledge and experience. </a:t>
            </a:r>
          </a:p>
          <a:p>
            <a:pPr marL="457200" indent="-457200">
              <a:buFont typeface="Arial" charset="0"/>
              <a:buAutoNum type="arabicPeriod"/>
            </a:pPr>
            <a:r>
              <a:rPr lang="en-GB" altLang="en-US" dirty="0"/>
              <a:t>Time on task in deliberate practice. </a:t>
            </a:r>
          </a:p>
          <a:p>
            <a:pPr marL="457200" indent="-457200">
              <a:buFont typeface="Arial" charset="0"/>
              <a:buAutoNum type="arabicPeriod"/>
            </a:pPr>
            <a:r>
              <a:rPr lang="en-GB" altLang="en-US" dirty="0"/>
              <a:t>Timely, specific feedback. </a:t>
            </a:r>
          </a:p>
          <a:p>
            <a:pPr marL="457200" indent="-457200">
              <a:buFont typeface="Arial" charset="0"/>
              <a:buAutoNum type="arabicPeriod"/>
            </a:pPr>
            <a:r>
              <a:rPr lang="en-GB" altLang="en-US" dirty="0"/>
              <a:t>A challenging, yet supportive, learning environment. </a:t>
            </a:r>
          </a:p>
          <a:p>
            <a:pPr marL="457200" indent="-457200">
              <a:buFont typeface="Arial" charset="0"/>
              <a:buAutoNum type="arabicPeriod"/>
            </a:pPr>
            <a:r>
              <a:rPr lang="en-GB" altLang="en-US" dirty="0"/>
              <a:t>Relevance to learners.</a:t>
            </a:r>
          </a:p>
          <a:p>
            <a:pPr marL="457200" indent="-457200">
              <a:buFont typeface="Arial" charset="0"/>
              <a:buAutoNum type="arabicPeriod"/>
            </a:pPr>
            <a:r>
              <a:rPr lang="en-GB" altLang="en-US" dirty="0"/>
              <a:t>Encouragement toward independent learning. </a:t>
            </a:r>
          </a:p>
          <a:p>
            <a:pPr marL="457200" indent="-457200">
              <a:buFont typeface="Arial" charset="0"/>
              <a:buAutoNum type="arabicPeriod"/>
            </a:pPr>
            <a:endParaRPr lang="en-GB" altLang="en-US" dirty="0"/>
          </a:p>
          <a:p>
            <a:pPr marL="457200" indent="-457200">
              <a:buFont typeface="Arial" charset="0"/>
              <a:buAutoNum type="arabicPeriod"/>
            </a:pPr>
            <a:endParaRPr lang="en-GB" altLang="en-US" dirty="0"/>
          </a:p>
          <a:p>
            <a:pPr marL="457200" indent="-457200">
              <a:buFont typeface="Arial" charset="0"/>
              <a:buAutoNum type="arabicPeriod"/>
            </a:pPr>
            <a:r>
              <a:rPr lang="en-GB" altLang="en-US" dirty="0"/>
              <a:t>Education is patient-centred.</a:t>
            </a:r>
          </a:p>
          <a:p>
            <a:pPr marL="457200" indent="-457200">
              <a:buFont typeface="Arial" charset="0"/>
              <a:buAutoNum type="arabicPeriod"/>
            </a:pPr>
            <a:endParaRPr lang="en-GB" altLang="en-US" dirty="0"/>
          </a:p>
        </p:txBody>
      </p:sp>
      <p:sp>
        <p:nvSpPr>
          <p:cNvPr id="51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nSpc>
                <a:spcPts val="1200"/>
              </a:lnSpc>
              <a:buClrTx/>
              <a:buSzTx/>
              <a:buNone/>
            </a:pPr>
            <a:r>
              <a:rPr lang="en-GB" altLang="en-US" sz="900" dirty="0">
                <a:solidFill>
                  <a:srgbClr val="002147"/>
                </a:solidFill>
              </a:rPr>
              <a:t>09/01/2012</a:t>
            </a:r>
            <a:endParaRPr lang="en-US" altLang="en-US" sz="900" dirty="0">
              <a:solidFill>
                <a:srgbClr val="002147"/>
              </a:solidFill>
            </a:endParaRPr>
          </a:p>
        </p:txBody>
      </p:sp>
      <p:sp>
        <p:nvSpPr>
          <p:cNvPr id="5125" name="Slide Number Placeholder 4"/>
          <p:cNvSpPr>
            <a:spLocks noGrp="1"/>
          </p:cNvSpPr>
          <p:nvPr>
            <p:ph type="sldNum" sz="quarter" idx="12"/>
          </p:nvPr>
        </p:nvSpPr>
        <p:spPr>
          <a:xfrm>
            <a:off x="9080500" y="6261101"/>
            <a:ext cx="1366838" cy="252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nSpc>
                <a:spcPts val="1200"/>
              </a:lnSpc>
              <a:buClrTx/>
              <a:buSzTx/>
              <a:buNone/>
            </a:pPr>
            <a:r>
              <a:rPr lang="en-US" altLang="en-US" sz="900" dirty="0">
                <a:solidFill>
                  <a:srgbClr val="002147"/>
                </a:solidFill>
              </a:rPr>
              <a:t>Slide </a:t>
            </a:r>
            <a:fld id="{5732C073-0493-43A2-A5C4-8E1A95C2560D}" type="slidenum">
              <a:rPr lang="en-US" altLang="en-US" sz="900">
                <a:solidFill>
                  <a:srgbClr val="002147"/>
                </a:solidFill>
              </a:rPr>
              <a:pPr>
                <a:lnSpc>
                  <a:spcPts val="1200"/>
                </a:lnSpc>
                <a:buClrTx/>
                <a:buSzTx/>
                <a:buNone/>
              </a:pPr>
              <a:t>7</a:t>
            </a:fld>
            <a:endParaRPr lang="en-US" altLang="en-US" sz="900" dirty="0">
              <a:solidFill>
                <a:srgbClr val="002147"/>
              </a:solidFill>
            </a:endParaRPr>
          </a:p>
        </p:txBody>
      </p:sp>
    </p:spTree>
    <p:extLst>
      <p:ext uri="{BB962C8B-B14F-4D97-AF65-F5344CB8AC3E}">
        <p14:creationId xmlns:p14="http://schemas.microsoft.com/office/powerpoint/2010/main" val="361497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87339"/>
            <a:ext cx="7772400" cy="588962"/>
          </a:xfrm>
        </p:spPr>
        <p:txBody>
          <a:bodyPr>
            <a:normAutofit fontScale="90000"/>
          </a:bodyPr>
          <a:lstStyle/>
          <a:p>
            <a:r>
              <a:rPr lang="en-GB" b="1" kern="1200" dirty="0">
                <a:latin typeface="Arial" charset="0"/>
                <a:ea typeface="ＭＳ Ｐゴシック" pitchFamily="1" charset="-128"/>
              </a:rPr>
              <a:t>Bibliography</a:t>
            </a:r>
            <a:br>
              <a:rPr lang="en-GB" kern="1200" dirty="0">
                <a:latin typeface="Arial" charset="0"/>
                <a:ea typeface="ＭＳ Ｐゴシック" pitchFamily="1" charset="-128"/>
              </a:rPr>
            </a:br>
            <a:endParaRPr lang="en-GB" dirty="0"/>
          </a:p>
        </p:txBody>
      </p:sp>
      <p:sp>
        <p:nvSpPr>
          <p:cNvPr id="3" name="Content Placeholder 2"/>
          <p:cNvSpPr>
            <a:spLocks noGrp="1"/>
          </p:cNvSpPr>
          <p:nvPr>
            <p:ph idx="1"/>
          </p:nvPr>
        </p:nvSpPr>
        <p:spPr/>
        <p:txBody>
          <a:bodyPr>
            <a:normAutofit/>
          </a:bodyPr>
          <a:lstStyle/>
          <a:p>
            <a:r>
              <a:rPr lang="en-GB" sz="1800" dirty="0">
                <a:latin typeface="Arial" charset="0"/>
                <a:ea typeface="ＭＳ Ｐゴシック" pitchFamily="1" charset="-128"/>
              </a:rPr>
              <a:t>Ambrose, S.A., M.W. Bridges, M.C. Lovett, M. </a:t>
            </a:r>
            <a:r>
              <a:rPr lang="en-GB" sz="1800" dirty="0" err="1">
                <a:latin typeface="Arial" charset="0"/>
                <a:ea typeface="ＭＳ Ｐゴシック" pitchFamily="1" charset="-128"/>
              </a:rPr>
              <a:t>DiPietro</a:t>
            </a:r>
            <a:r>
              <a:rPr lang="en-GB" sz="1800" dirty="0">
                <a:latin typeface="Arial" charset="0"/>
                <a:ea typeface="ＭＳ Ｐゴシック" pitchFamily="1" charset="-128"/>
              </a:rPr>
              <a:t>, M. K. Norman. (2010). </a:t>
            </a:r>
            <a:r>
              <a:rPr lang="en-GB" sz="1800" i="1" dirty="0">
                <a:latin typeface="Arial" charset="0"/>
                <a:ea typeface="ＭＳ Ｐゴシック" pitchFamily="1" charset="-128"/>
              </a:rPr>
              <a:t>How Learning Works: 7 Research-Based Principles for Smart Teaching</a:t>
            </a:r>
            <a:r>
              <a:rPr lang="en-GB" sz="1800" dirty="0">
                <a:latin typeface="Arial" charset="0"/>
                <a:ea typeface="ＭＳ Ｐゴシック" pitchFamily="1" charset="-128"/>
              </a:rPr>
              <a:t>. Jossey-Bass: San Francisco.</a:t>
            </a:r>
          </a:p>
          <a:p>
            <a:r>
              <a:rPr lang="en-GB" sz="1800" dirty="0" err="1">
                <a:latin typeface="Arial" charset="0"/>
                <a:ea typeface="ＭＳ Ｐゴシック" pitchFamily="1" charset="-128"/>
              </a:rPr>
              <a:t>Bransford</a:t>
            </a:r>
            <a:r>
              <a:rPr lang="en-GB" sz="1800" dirty="0">
                <a:latin typeface="Arial" charset="0"/>
                <a:ea typeface="ＭＳ Ｐゴシック" pitchFamily="1" charset="-128"/>
              </a:rPr>
              <a:t>, J., A. Brown and R. R. Cockings (</a:t>
            </a:r>
            <a:r>
              <a:rPr lang="en-GB" sz="1800" dirty="0" err="1">
                <a:latin typeface="Arial" charset="0"/>
                <a:ea typeface="ＭＳ Ｐゴシック" pitchFamily="1" charset="-128"/>
              </a:rPr>
              <a:t>eds</a:t>
            </a:r>
            <a:r>
              <a:rPr lang="en-GB" sz="1800" dirty="0">
                <a:latin typeface="Arial" charset="0"/>
                <a:ea typeface="ＭＳ Ｐゴシック" pitchFamily="1" charset="-128"/>
              </a:rPr>
              <a:t>) (2000). How People Learn: Brain, Mind, Experience and School. National Academy Press: Washington, DC. Available at http://www.nap.edu. </a:t>
            </a:r>
          </a:p>
          <a:p>
            <a:r>
              <a:rPr lang="en-GB" sz="1800" dirty="0" err="1">
                <a:latin typeface="Arial" charset="0"/>
                <a:ea typeface="ＭＳ Ｐゴシック" pitchFamily="1" charset="-128"/>
              </a:rPr>
              <a:t>Gamson</a:t>
            </a:r>
            <a:r>
              <a:rPr lang="en-GB" sz="1800" dirty="0">
                <a:latin typeface="Arial" charset="0"/>
                <a:ea typeface="ＭＳ Ｐゴシック" pitchFamily="1" charset="-128"/>
              </a:rPr>
              <a:t>, Z. F. (1991). A Brief History of the Seven Principles for Good Practice in Undergraduate Education, </a:t>
            </a:r>
            <a:r>
              <a:rPr lang="en-GB" sz="1800" i="1" dirty="0">
                <a:latin typeface="Arial" charset="0"/>
                <a:ea typeface="ＭＳ Ｐゴシック" pitchFamily="1" charset="-128"/>
              </a:rPr>
              <a:t>New Directions for Teaching and Learning</a:t>
            </a:r>
            <a:r>
              <a:rPr lang="en-GB" sz="1800" dirty="0">
                <a:latin typeface="Arial" charset="0"/>
                <a:ea typeface="ＭＳ Ｐゴシック" pitchFamily="1" charset="-128"/>
              </a:rPr>
              <a:t>, No. 47, pp 5-12.</a:t>
            </a:r>
          </a:p>
          <a:p>
            <a:r>
              <a:rPr lang="en-US" sz="1800" dirty="0">
                <a:latin typeface="Arial" charset="0"/>
                <a:ea typeface="ＭＳ Ｐゴシック" pitchFamily="1" charset="-128"/>
              </a:rPr>
              <a:t>Knowles, M. S. et al (1984) </a:t>
            </a:r>
            <a:r>
              <a:rPr lang="en-US" sz="1800" i="1" dirty="0">
                <a:latin typeface="Arial" charset="0"/>
                <a:ea typeface="ＭＳ Ｐゴシック" pitchFamily="1" charset="-128"/>
              </a:rPr>
              <a:t>Andragogy in Action. Applying modern principles of adult education</a:t>
            </a:r>
            <a:r>
              <a:rPr lang="en-US" sz="1800" dirty="0">
                <a:latin typeface="Arial" charset="0"/>
                <a:ea typeface="ＭＳ Ｐゴシック" pitchFamily="1" charset="-128"/>
              </a:rPr>
              <a:t>, San Francisco: Jossey Bass.</a:t>
            </a:r>
          </a:p>
          <a:p>
            <a:r>
              <a:rPr lang="en-US" sz="1800" dirty="0">
                <a:latin typeface="Arial" charset="0"/>
                <a:ea typeface="ＭＳ Ｐゴシック" pitchFamily="1" charset="-128"/>
              </a:rPr>
              <a:t>Pratt et al (2001) Development and use of the Teaching Perspectives Inventory (TPI).  </a:t>
            </a:r>
            <a:r>
              <a:rPr lang="en-US" sz="1800" dirty="0">
                <a:latin typeface="Arial" charset="0"/>
                <a:ea typeface="ＭＳ Ｐゴシック" pitchFamily="1" charset="-128"/>
                <a:hlinkClick r:id="rId2"/>
              </a:rPr>
              <a:t>www.teachingperspectives.com</a:t>
            </a:r>
            <a:endParaRPr lang="en-US" sz="1800" dirty="0">
              <a:latin typeface="Arial" charset="0"/>
              <a:ea typeface="ＭＳ Ｐゴシック" pitchFamily="1" charset="-128"/>
            </a:endParaRPr>
          </a:p>
          <a:p>
            <a:endParaRPr lang="en-GB" dirty="0"/>
          </a:p>
        </p:txBody>
      </p:sp>
      <p:sp>
        <p:nvSpPr>
          <p:cNvPr id="4" name="Date Placeholder 3"/>
          <p:cNvSpPr>
            <a:spLocks noGrp="1"/>
          </p:cNvSpPr>
          <p:nvPr>
            <p:ph type="dt" sz="half" idx="10"/>
          </p:nvPr>
        </p:nvSpPr>
        <p:spPr/>
        <p:txBody>
          <a:bodyPr/>
          <a:lstStyle/>
          <a:p>
            <a:pPr>
              <a:defRPr/>
            </a:pPr>
            <a:fld id="{937667C6-588D-4A76-9729-4732D041DA5D}" type="datetime1">
              <a:rPr lang="en-GB" smtClean="0"/>
              <a:pPr>
                <a:defRPr/>
              </a:pPr>
              <a:t>14/05/2018</a:t>
            </a:fld>
            <a:endParaRPr lang="en-US" dirty="0"/>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390495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TotalTime>
  <Words>1753</Words>
  <Application>Microsoft Macintosh PowerPoint</Application>
  <PresentationFormat>Widescreen</PresentationFormat>
  <Paragraphs>123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Century Gothic</vt:lpstr>
      <vt:lpstr>Wingdings</vt:lpstr>
      <vt:lpstr>Wingdings 3</vt:lpstr>
      <vt:lpstr>Ion</vt:lpstr>
      <vt:lpstr>Evidence-based principles of learning </vt:lpstr>
      <vt:lpstr>Evidence-based principles of learning</vt:lpstr>
      <vt:lpstr>Adult Learning Principles </vt:lpstr>
      <vt:lpstr>Creating Relevance in Learning Experience </vt:lpstr>
      <vt:lpstr>PowerPoint Presentation</vt:lpstr>
      <vt:lpstr>Experiential Learning (Kolb 1984)</vt:lpstr>
      <vt:lpstr>Evidence-Based Principles of Learning </vt:lpstr>
      <vt:lpstr>Bibliography </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o'leary</dc:creator>
  <cp:lastModifiedBy>Selena Ryan-Vig</cp:lastModifiedBy>
  <cp:revision>5</cp:revision>
  <dcterms:created xsi:type="dcterms:W3CDTF">2018-03-25T19:15:20Z</dcterms:created>
  <dcterms:modified xsi:type="dcterms:W3CDTF">2018-05-14T13:49:43Z</dcterms:modified>
</cp:coreProperties>
</file>