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</p:sldMasterIdLst>
  <p:notesMasterIdLst>
    <p:notesMasterId r:id="rId15"/>
  </p:notesMasterIdLst>
  <p:sldIdLst>
    <p:sldId id="321" r:id="rId3"/>
    <p:sldId id="323" r:id="rId4"/>
    <p:sldId id="261" r:id="rId5"/>
    <p:sldId id="299" r:id="rId6"/>
    <p:sldId id="327" r:id="rId7"/>
    <p:sldId id="303" r:id="rId8"/>
    <p:sldId id="300" r:id="rId9"/>
    <p:sldId id="305" r:id="rId10"/>
    <p:sldId id="269" r:id="rId11"/>
    <p:sldId id="328" r:id="rId12"/>
    <p:sldId id="325" r:id="rId13"/>
    <p:sldId id="31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FE7A2658-6ECB-8F47-B854-DAA6C7DADF29}">
          <p14:sldIdLst>
            <p14:sldId id="321"/>
            <p14:sldId id="323"/>
          </p14:sldIdLst>
        </p14:section>
        <p14:section name="About Cochrane" id="{94911DA2-55B3-2A4A-9F20-8BD6803980E2}">
          <p14:sldIdLst>
            <p14:sldId id="261"/>
          </p14:sldIdLst>
        </p14:section>
        <p14:section name="About Cochrane UK" id="{5B164476-6224-004B-A1C6-C975863D23A9}">
          <p14:sldIdLst>
            <p14:sldId id="299"/>
            <p14:sldId id="327"/>
          </p14:sldIdLst>
        </p14:section>
        <p14:section name="Systematic reviews" id="{8795C263-DFB1-FC4F-BBC0-A5EE56D22891}">
          <p14:sldIdLst/>
        </p14:section>
        <p14:section name="Engagement programme" id="{9514B962-3114-F047-82DD-A7D0D6A17760}">
          <p14:sldIdLst>
            <p14:sldId id="303"/>
            <p14:sldId id="300"/>
            <p14:sldId id="305"/>
            <p14:sldId id="269"/>
            <p14:sldId id="328"/>
            <p14:sldId id="325"/>
          </p14:sldIdLst>
        </p14:section>
        <p14:section name="Learning &amp; development programme" id="{BA0E353A-F606-4044-A0F6-C88F65DBD286}">
          <p14:sldIdLst/>
        </p14:section>
        <p14:section name="Programme support projects" id="{168DBE62-1F03-F948-B6F8-D28B5F729F02}">
          <p14:sldIdLst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5073" autoAdjust="0"/>
  </p:normalViewPr>
  <p:slideViewPr>
    <p:cSldViewPr snapToGrid="0" showGuides="1">
      <p:cViewPr varScale="1">
        <p:scale>
          <a:sx n="89" d="100"/>
          <a:sy n="89" d="100"/>
        </p:scale>
        <p:origin x="1640" y="160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-3492" y="-96"/>
      </p:cViewPr>
      <p:guideLst>
        <p:guide orient="horz" pos="2880"/>
        <p:guide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8686800"/>
            <a:ext cx="835124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ource Sans Pro" pitchFamily="34" charset="0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056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070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>
              <a:latin typeface="Source Sans Pro" charset="0"/>
              <a:ea typeface="ＭＳ Ｐゴシック" charset="-128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ource Sans Pro Semibold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ource Sans Pro Semibold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ource Sans Pro Semibold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ource Sans Pro Semibold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ource Sans Pro Semibold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 Semibold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 Semibold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 Semibold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 Semibold" charset="0"/>
                <a:ea typeface="ＭＳ Ｐゴシック" charset="-128"/>
              </a:defRPr>
            </a:lvl9pPr>
          </a:lstStyle>
          <a:p>
            <a:pPr eaLnBrk="1" hangingPunct="1"/>
            <a:fld id="{FC730248-E2AF-F742-A7C1-E8EF6CD91706}" type="slidenum">
              <a:rPr lang="en-GB" altLang="en-US" sz="1200">
                <a:latin typeface="Source Sans Pro" charset="0"/>
              </a:rPr>
              <a:pPr eaLnBrk="1" hangingPunct="1"/>
              <a:t>4</a:t>
            </a:fld>
            <a:endParaRPr lang="en-GB" altLang="en-US" sz="1200">
              <a:latin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about demonstrating</a:t>
            </a:r>
            <a:r>
              <a:rPr lang="en-US" baseline="0" dirty="0"/>
              <a:t> the reach of our organisation by topic coverage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51204-B974-1446-876B-D0D8FDBF84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01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4643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12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4398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05" y="0"/>
            <a:ext cx="3824595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18932974">
            <a:off x="6433717" y="5836596"/>
            <a:ext cx="494944" cy="494944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442889" y="426339"/>
            <a:ext cx="2781223" cy="388703"/>
            <a:chOff x="442889" y="426339"/>
            <a:chExt cx="2781223" cy="388703"/>
          </a:xfrm>
        </p:grpSpPr>
        <p:pic>
          <p:nvPicPr>
            <p:cNvPr id="13" name="Picture 12" descr="Cochrane_UK_Logo_RGB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889" y="426339"/>
              <a:ext cx="1138169" cy="38716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nihr_colour.jp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995" y="437029"/>
              <a:ext cx="1090117" cy="378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327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39738" y="2232000"/>
            <a:ext cx="6156000" cy="3816000"/>
          </a:xfrm>
          <a:solidFill>
            <a:schemeClr val="accent5"/>
          </a:solidFill>
        </p:spPr>
        <p:txBody>
          <a:bodyPr lIns="216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39738" y="6162675"/>
            <a:ext cx="6176962" cy="374650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545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1202400"/>
            <a:ext cx="6120000" cy="460800"/>
          </a:xfrm>
        </p:spPr>
        <p:txBody>
          <a:bodyPr anchor="t" anchorCtr="0"/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39738" y="6162675"/>
            <a:ext cx="6176962" cy="374650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42889" y="426339"/>
            <a:ext cx="2781223" cy="388703"/>
            <a:chOff x="442889" y="426339"/>
            <a:chExt cx="2781223" cy="388703"/>
          </a:xfrm>
        </p:grpSpPr>
        <p:pic>
          <p:nvPicPr>
            <p:cNvPr id="10" name="Picture 9" descr="Cochrane_UK_Logo_RGB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889" y="426339"/>
              <a:ext cx="1138169" cy="38716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 descr="nihr_colour.jp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995" y="437029"/>
              <a:ext cx="1090117" cy="378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7200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solidFill>
            <a:schemeClr val="accent5"/>
          </a:solidFill>
        </p:spPr>
        <p:txBody>
          <a:bodyPr lIns="432000" tIns="324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671985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296025"/>
            <a:ext cx="4464000" cy="562375"/>
          </a:xfrm>
        </p:spPr>
        <p:txBody>
          <a:bodyPr anchor="t" anchorCtr="0"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2849400"/>
            <a:ext cx="4192587" cy="208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05" y="0"/>
            <a:ext cx="3824595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18932974">
            <a:off x="6433717" y="5836596"/>
            <a:ext cx="494944" cy="494944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442889" y="426339"/>
            <a:ext cx="2781223" cy="388703"/>
            <a:chOff x="442889" y="426339"/>
            <a:chExt cx="2781223" cy="388703"/>
          </a:xfrm>
        </p:grpSpPr>
        <p:pic>
          <p:nvPicPr>
            <p:cNvPr id="12" name="Picture 11" descr="Cochrane_UK_Logo_RGB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889" y="426339"/>
              <a:ext cx="1138169" cy="38716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nihr_colour.jp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995" y="437029"/>
              <a:ext cx="1090117" cy="378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3465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296025"/>
            <a:ext cx="4464000" cy="562375"/>
          </a:xfrm>
        </p:spPr>
        <p:txBody>
          <a:bodyPr anchor="t" anchorCtr="0"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2849400"/>
            <a:ext cx="4192587" cy="21978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38" y="-388"/>
            <a:ext cx="3043925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18932974">
            <a:off x="6433717" y="5836596"/>
            <a:ext cx="494944" cy="494944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442889" y="426339"/>
            <a:ext cx="2781223" cy="388703"/>
            <a:chOff x="442889" y="426339"/>
            <a:chExt cx="2781223" cy="388703"/>
          </a:xfrm>
        </p:grpSpPr>
        <p:pic>
          <p:nvPicPr>
            <p:cNvPr id="12" name="Picture 11" descr="Cochrane_UK_Logo_RGB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889" y="426339"/>
              <a:ext cx="1138169" cy="38716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nihr_colour.jp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995" y="437029"/>
              <a:ext cx="1090117" cy="378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8971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440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12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4398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dirty="0">
                <a:solidFill>
                  <a:srgbClr val="002D64"/>
                </a:solidFill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dirty="0">
                <a:solidFill>
                  <a:srgbClr val="002D64"/>
                </a:solidFill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dirty="0">
                <a:solidFill>
                  <a:srgbClr val="008CD2"/>
                </a:solidFill>
              </a:rPr>
              <a:t>Better health.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05" y="0"/>
            <a:ext cx="3824595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18932974">
            <a:off x="6433717" y="5836596"/>
            <a:ext cx="494944" cy="494944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Cochrane_UK_Logo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9" y="426338"/>
            <a:ext cx="1867968" cy="63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86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12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4398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dirty="0">
                <a:solidFill>
                  <a:srgbClr val="002D64"/>
                </a:solidFill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dirty="0">
                <a:solidFill>
                  <a:srgbClr val="002D64"/>
                </a:solidFill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dirty="0">
                <a:solidFill>
                  <a:srgbClr val="008CD2"/>
                </a:solidFill>
              </a:rPr>
              <a:t>Better health.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38" y="-388"/>
            <a:ext cx="3043925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18932974">
            <a:off x="6433717" y="5836596"/>
            <a:ext cx="494944" cy="494944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 descr="Cochrane_UK_Logo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9" y="426338"/>
            <a:ext cx="1867968" cy="63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93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dirty="0">
                <a:solidFill>
                  <a:srgbClr val="002D64"/>
                </a:solidFill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dirty="0">
                <a:solidFill>
                  <a:srgbClr val="002D64"/>
                </a:solidFill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dirty="0">
                <a:solidFill>
                  <a:srgbClr val="008CD2"/>
                </a:solidFill>
              </a:rPr>
              <a:t>Better health.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24000" y="0"/>
            <a:ext cx="5220000" cy="6858000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8000" y="1964825"/>
            <a:ext cx="4356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8000" y="3835800"/>
            <a:ext cx="404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8" b="16524"/>
          <a:stretch/>
        </p:blipFill>
        <p:spPr>
          <a:xfrm>
            <a:off x="2073686" y="0"/>
            <a:ext cx="2777113" cy="6858000"/>
          </a:xfrm>
          <a:prstGeom prst="rect">
            <a:avLst/>
          </a:prstGeom>
        </p:spPr>
      </p:pic>
      <p:pic>
        <p:nvPicPr>
          <p:cNvPr id="10" name="Picture 9" descr="Cochrane_UK_Logo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9" y="426338"/>
            <a:ext cx="1867968" cy="63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386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12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4398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38" y="-388"/>
            <a:ext cx="3043925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18932974">
            <a:off x="6433717" y="5836596"/>
            <a:ext cx="494944" cy="494944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442889" y="426339"/>
            <a:ext cx="2781223" cy="388703"/>
            <a:chOff x="442889" y="426339"/>
            <a:chExt cx="2781223" cy="388703"/>
          </a:xfrm>
        </p:grpSpPr>
        <p:pic>
          <p:nvPicPr>
            <p:cNvPr id="11" name="Picture 10" descr="Cochrane_UK_Logo_RGB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889" y="426339"/>
              <a:ext cx="1138169" cy="38716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nihr_colour.jp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995" y="437029"/>
              <a:ext cx="1090117" cy="378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7236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356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47286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dirty="0">
                <a:solidFill>
                  <a:srgbClr val="002D64"/>
                </a:solidFill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dirty="0">
                <a:solidFill>
                  <a:srgbClr val="002D64"/>
                </a:solidFill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dirty="0">
                <a:solidFill>
                  <a:srgbClr val="008CD2"/>
                </a:solidFill>
              </a:rPr>
              <a:t>Better health.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585" y="0"/>
            <a:ext cx="428244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18931217">
            <a:off x="6263551" y="5488794"/>
            <a:ext cx="838473" cy="838473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Cochrane_UK_Logo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9" y="426338"/>
            <a:ext cx="1867968" cy="63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25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02000"/>
            <a:ext cx="9144000" cy="4356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1295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8800" y="1409400"/>
            <a:ext cx="332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8" name="Picture 7" descr="Cochrane_UK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9" y="426338"/>
            <a:ext cx="1867968" cy="63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98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699225"/>
            <a:ext cx="4117862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958200"/>
            <a:ext cx="4117862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dirty="0">
                <a:solidFill>
                  <a:srgbClr val="002D64"/>
                </a:solidFill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dirty="0">
                <a:solidFill>
                  <a:srgbClr val="002D64"/>
                </a:solidFill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dirty="0">
                <a:solidFill>
                  <a:srgbClr val="008CD2"/>
                </a:solidFill>
              </a:rPr>
              <a:t>Better health.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3"/>
          <a:stretch/>
        </p:blipFill>
        <p:spPr>
          <a:xfrm>
            <a:off x="5534025" y="0"/>
            <a:ext cx="3120980" cy="6858000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644000" y="1324800"/>
            <a:ext cx="4500000" cy="3384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Insert image here</a:t>
            </a:r>
          </a:p>
        </p:txBody>
      </p:sp>
      <p:pic>
        <p:nvPicPr>
          <p:cNvPr id="11" name="Picture 10" descr="Cochrane_UK_Logo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9" y="426338"/>
            <a:ext cx="1867968" cy="63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37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arge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02000"/>
            <a:ext cx="9144000" cy="4356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3419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4627800"/>
            <a:ext cx="332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8" name="Picture 7" descr="Cochrane_UK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9" y="426338"/>
            <a:ext cx="1867968" cy="63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11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5991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1261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39738" y="2232000"/>
            <a:ext cx="6156000" cy="3816000"/>
          </a:xfrm>
          <a:solidFill>
            <a:schemeClr val="accent5"/>
          </a:solidFill>
        </p:spPr>
        <p:txBody>
          <a:bodyPr lIns="216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39738" y="6162675"/>
            <a:ext cx="6176962" cy="374650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10099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1202400"/>
            <a:ext cx="6120000" cy="460800"/>
          </a:xfrm>
        </p:spPr>
        <p:txBody>
          <a:bodyPr anchor="t" anchorCtr="0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39738" y="6162675"/>
            <a:ext cx="6176962" cy="374650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Cochrane_UK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9" y="426338"/>
            <a:ext cx="1867968" cy="63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896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739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solidFill>
            <a:schemeClr val="accent5"/>
          </a:solidFill>
        </p:spPr>
        <p:txBody>
          <a:bodyPr lIns="432000" tIns="324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8347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24000" y="0"/>
            <a:ext cx="5220000" cy="6858000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8000" y="1964825"/>
            <a:ext cx="4356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8000" y="3835800"/>
            <a:ext cx="404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8" b="16524"/>
          <a:stretch/>
        </p:blipFill>
        <p:spPr>
          <a:xfrm>
            <a:off x="2073686" y="0"/>
            <a:ext cx="2777113" cy="685800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442889" y="426339"/>
            <a:ext cx="2781223" cy="388703"/>
            <a:chOff x="442889" y="426339"/>
            <a:chExt cx="2781223" cy="388703"/>
          </a:xfrm>
        </p:grpSpPr>
        <p:pic>
          <p:nvPicPr>
            <p:cNvPr id="10" name="Picture 9" descr="Cochrane_UK_Logo_RGB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889" y="426339"/>
              <a:ext cx="1138169" cy="38716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nihr_colour.jp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995" y="437029"/>
              <a:ext cx="1090117" cy="378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43552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296025"/>
            <a:ext cx="4464000" cy="562375"/>
          </a:xfrm>
        </p:spPr>
        <p:txBody>
          <a:bodyPr anchor="t" anchorCtr="0"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2849400"/>
            <a:ext cx="4192587" cy="208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05" y="0"/>
            <a:ext cx="3824595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18932974">
            <a:off x="6433717" y="5836596"/>
            <a:ext cx="494944" cy="494944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Cochrane_UK_Logo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9" y="426338"/>
            <a:ext cx="1867968" cy="63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875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296025"/>
            <a:ext cx="4464000" cy="562375"/>
          </a:xfrm>
        </p:spPr>
        <p:txBody>
          <a:bodyPr anchor="t" anchorCtr="0"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2849400"/>
            <a:ext cx="4192587" cy="21978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38" y="-388"/>
            <a:ext cx="3043925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18932974">
            <a:off x="6433717" y="5836596"/>
            <a:ext cx="494944" cy="494944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Cochrane_UK_Logo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9" y="426338"/>
            <a:ext cx="1867968" cy="63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316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814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356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47286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585" y="0"/>
            <a:ext cx="428244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18931217">
            <a:off x="6263551" y="5488794"/>
            <a:ext cx="838473" cy="838473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442889" y="426339"/>
            <a:ext cx="2781223" cy="388703"/>
            <a:chOff x="442889" y="426339"/>
            <a:chExt cx="2781223" cy="388703"/>
          </a:xfrm>
        </p:grpSpPr>
        <p:pic>
          <p:nvPicPr>
            <p:cNvPr id="13" name="Picture 12" descr="Cochrane_UK_Logo_RGB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889" y="426339"/>
              <a:ext cx="1138169" cy="38716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nihr_colour.jp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995" y="437029"/>
              <a:ext cx="1090117" cy="378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071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02000"/>
            <a:ext cx="9144000" cy="4356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1295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8800" y="1409400"/>
            <a:ext cx="332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442889" y="426339"/>
            <a:ext cx="2781223" cy="388703"/>
            <a:chOff x="442889" y="426339"/>
            <a:chExt cx="2781223" cy="388703"/>
          </a:xfrm>
        </p:grpSpPr>
        <p:pic>
          <p:nvPicPr>
            <p:cNvPr id="11" name="Picture 10" descr="Cochrane_UK_Logo_RGB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889" y="426339"/>
              <a:ext cx="1138169" cy="38716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 descr="nihr_colour.jp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995" y="437029"/>
              <a:ext cx="1090117" cy="378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304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699225"/>
            <a:ext cx="4117862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958200"/>
            <a:ext cx="4117862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3"/>
          <a:stretch/>
        </p:blipFill>
        <p:spPr>
          <a:xfrm>
            <a:off x="5534025" y="0"/>
            <a:ext cx="3120980" cy="6858000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644000" y="1324800"/>
            <a:ext cx="4500000" cy="3384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Insert image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442889" y="426339"/>
            <a:ext cx="2781223" cy="388703"/>
            <a:chOff x="442889" y="426339"/>
            <a:chExt cx="2781223" cy="388703"/>
          </a:xfrm>
        </p:grpSpPr>
        <p:pic>
          <p:nvPicPr>
            <p:cNvPr id="11" name="Picture 10" descr="Cochrane_UK_Logo_RGB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889" y="426339"/>
              <a:ext cx="1138169" cy="38716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nihr_colour.jp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995" y="437029"/>
              <a:ext cx="1090117" cy="378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952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arge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02000"/>
            <a:ext cx="9144000" cy="4356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3419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4627800"/>
            <a:ext cx="332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442889" y="426339"/>
            <a:ext cx="2781223" cy="388703"/>
            <a:chOff x="442889" y="426339"/>
            <a:chExt cx="2781223" cy="388703"/>
          </a:xfrm>
        </p:grpSpPr>
        <p:pic>
          <p:nvPicPr>
            <p:cNvPr id="11" name="Picture 10" descr="Cochrane_UK_Logo_RGB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889" y="426339"/>
              <a:ext cx="1138169" cy="38716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 descr="nihr_colour.jp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995" y="437029"/>
              <a:ext cx="1090117" cy="378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830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08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51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9738" y="1317600"/>
            <a:ext cx="6120000" cy="6328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738" y="2275200"/>
            <a:ext cx="6120000" cy="39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656" y="0"/>
            <a:ext cx="1990344" cy="6858000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442889" y="426339"/>
            <a:ext cx="2781223" cy="388703"/>
            <a:chOff x="442889" y="426339"/>
            <a:chExt cx="2781223" cy="388703"/>
          </a:xfrm>
        </p:grpSpPr>
        <p:pic>
          <p:nvPicPr>
            <p:cNvPr id="4" name="Picture 3" descr="Cochrane_UK_Logo_RGB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889" y="426339"/>
              <a:ext cx="1138169" cy="38716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Picture 4" descr="nihr_colour.jp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995" y="437029"/>
              <a:ext cx="1090117" cy="378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50" r:id="rId8"/>
    <p:sldLayoutId id="2147483656" r:id="rId9"/>
    <p:sldLayoutId id="2147483664" r:id="rId10"/>
    <p:sldLayoutId id="2147483657" r:id="rId11"/>
    <p:sldLayoutId id="2147483654" r:id="rId12"/>
    <p:sldLayoutId id="2147483665" r:id="rId13"/>
    <p:sldLayoutId id="2147483666" r:id="rId14"/>
    <p:sldLayoutId id="2147483667" r:id="rId15"/>
    <p:sldLayoutId id="2147483655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 spc="-4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134"/>
        </a:spcBef>
        <a:spcAft>
          <a:spcPts val="0"/>
        </a:spcAft>
        <a:buClr>
          <a:schemeClr val="bg2"/>
        </a:buClr>
        <a:buFont typeface="Arial" pitchFamily="34" charset="0"/>
        <a:buNone/>
        <a:defRPr sz="2000" kern="1200" spc="-20" baseline="0">
          <a:solidFill>
            <a:schemeClr val="tx2"/>
          </a:solidFill>
          <a:latin typeface="+mj-lt"/>
          <a:ea typeface="+mn-ea"/>
          <a:cs typeface="+mn-cs"/>
        </a:defRPr>
      </a:lvl1pPr>
      <a:lvl2pPr marL="179388" indent="-179388" algn="l" defTabSz="914400" rtl="0" eaLnBrk="1" latinLnBrk="0" hangingPunct="1">
        <a:spcBef>
          <a:spcPts val="1134"/>
        </a:spcBef>
        <a:spcAft>
          <a:spcPts val="0"/>
        </a:spcAft>
        <a:buClr>
          <a:schemeClr val="bg2"/>
        </a:buClr>
        <a:buFont typeface="Arial" pitchFamily="34" charset="0"/>
        <a:buChar char="•"/>
        <a:defRPr sz="2000" kern="1200" spc="-20" baseline="0">
          <a:solidFill>
            <a:schemeClr val="tx2"/>
          </a:solidFill>
          <a:latin typeface="+mj-lt"/>
          <a:ea typeface="+mn-ea"/>
          <a:cs typeface="+mn-cs"/>
        </a:defRPr>
      </a:lvl2pPr>
      <a:lvl3pPr marL="388938" indent="-158750" algn="l" defTabSz="914400" rtl="0" eaLnBrk="1" latinLnBrk="0" hangingPunct="1">
        <a:spcBef>
          <a:spcPts val="567"/>
        </a:spcBef>
        <a:buClr>
          <a:schemeClr val="bg2"/>
        </a:buClr>
        <a:buFont typeface="Source Sans Pro" pitchFamily="34" charset="0"/>
        <a:buChar char="–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3pPr>
      <a:lvl4pPr marL="612775" indent="-195263" algn="l" defTabSz="914400" rtl="0" eaLnBrk="1" latinLnBrk="0" hangingPunct="1">
        <a:spcBef>
          <a:spcPts val="567"/>
        </a:spcBef>
        <a:buClr>
          <a:schemeClr val="bg2"/>
        </a:buClr>
        <a:buFont typeface="Arial" pitchFamily="34" charset="0"/>
        <a:buChar char="•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4pPr>
      <a:lvl5pPr marL="849313" indent="-187325" algn="l" defTabSz="914400" rtl="0" eaLnBrk="1" latinLnBrk="0" hangingPunct="1">
        <a:spcBef>
          <a:spcPts val="567"/>
        </a:spcBef>
        <a:buClr>
          <a:schemeClr val="bg2"/>
        </a:buClr>
        <a:buFont typeface="Source Sans Pro" pitchFamily="34" charset="0"/>
        <a:buChar char="–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9738" y="1317600"/>
            <a:ext cx="6120000" cy="6328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738" y="2275200"/>
            <a:ext cx="6120000" cy="39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656" y="0"/>
            <a:ext cx="1990344" cy="6858000"/>
          </a:xfrm>
          <a:prstGeom prst="rect">
            <a:avLst/>
          </a:prstGeom>
        </p:spPr>
      </p:pic>
      <p:pic>
        <p:nvPicPr>
          <p:cNvPr id="4" name="Picture 3" descr="Cochrane_UK_Logo_RGB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9" y="426338"/>
            <a:ext cx="1867968" cy="63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 spc="-4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134"/>
        </a:spcBef>
        <a:spcAft>
          <a:spcPts val="0"/>
        </a:spcAft>
        <a:buClr>
          <a:schemeClr val="bg2"/>
        </a:buClr>
        <a:buFont typeface="Arial" pitchFamily="34" charset="0"/>
        <a:buNone/>
        <a:defRPr sz="2000" kern="1200" spc="-20" baseline="0">
          <a:solidFill>
            <a:schemeClr val="tx2"/>
          </a:solidFill>
          <a:latin typeface="+mj-lt"/>
          <a:ea typeface="+mn-ea"/>
          <a:cs typeface="+mn-cs"/>
        </a:defRPr>
      </a:lvl1pPr>
      <a:lvl2pPr marL="179388" indent="-179388" algn="l" defTabSz="914400" rtl="0" eaLnBrk="1" latinLnBrk="0" hangingPunct="1">
        <a:spcBef>
          <a:spcPts val="1134"/>
        </a:spcBef>
        <a:spcAft>
          <a:spcPts val="0"/>
        </a:spcAft>
        <a:buClr>
          <a:schemeClr val="bg2"/>
        </a:buClr>
        <a:buFont typeface="Arial" pitchFamily="34" charset="0"/>
        <a:buChar char="•"/>
        <a:defRPr sz="2000" kern="1200" spc="-20" baseline="0">
          <a:solidFill>
            <a:schemeClr val="tx2"/>
          </a:solidFill>
          <a:latin typeface="+mj-lt"/>
          <a:ea typeface="+mn-ea"/>
          <a:cs typeface="+mn-cs"/>
        </a:defRPr>
      </a:lvl2pPr>
      <a:lvl3pPr marL="388938" indent="-158750" algn="l" defTabSz="914400" rtl="0" eaLnBrk="1" latinLnBrk="0" hangingPunct="1">
        <a:spcBef>
          <a:spcPts val="567"/>
        </a:spcBef>
        <a:buClr>
          <a:schemeClr val="bg2"/>
        </a:buClr>
        <a:buFont typeface="Source Sans Pro" pitchFamily="34" charset="0"/>
        <a:buChar char="–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3pPr>
      <a:lvl4pPr marL="612775" indent="-195263" algn="l" defTabSz="914400" rtl="0" eaLnBrk="1" latinLnBrk="0" hangingPunct="1">
        <a:spcBef>
          <a:spcPts val="567"/>
        </a:spcBef>
        <a:buClr>
          <a:schemeClr val="bg2"/>
        </a:buClr>
        <a:buFont typeface="Arial" pitchFamily="34" charset="0"/>
        <a:buChar char="•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4pPr>
      <a:lvl5pPr marL="849313" indent="-187325" algn="l" defTabSz="914400" rtl="0" eaLnBrk="1" latinLnBrk="0" hangingPunct="1">
        <a:spcBef>
          <a:spcPts val="567"/>
        </a:spcBef>
        <a:buClr>
          <a:schemeClr val="bg2"/>
        </a:buClr>
        <a:buFont typeface="Source Sans Pro" pitchFamily="34" charset="0"/>
        <a:buChar char="–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ochraneblogshots.tumblr.com/" TargetMode="Externa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729" y="2123225"/>
            <a:ext cx="4948517" cy="1247504"/>
          </a:xfrm>
        </p:spPr>
        <p:txBody>
          <a:bodyPr/>
          <a:lstStyle/>
          <a:p>
            <a:pPr algn="ctr"/>
            <a:r>
              <a:rPr lang="en-US" dirty="0"/>
              <a:t>Role &amp; Relevance of Cochrane UK to trainees</a:t>
            </a:r>
            <a:endParaRPr lang="en-GB" dirty="0">
              <a:solidFill>
                <a:srgbClr val="008CD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932859"/>
            <a:ext cx="4464000" cy="822600"/>
          </a:xfrm>
        </p:spPr>
        <p:txBody>
          <a:bodyPr/>
          <a:lstStyle/>
          <a:p>
            <a:r>
              <a:rPr lang="en-GB" dirty="0"/>
              <a:t>Emma Plugge</a:t>
            </a:r>
          </a:p>
          <a:p>
            <a:endParaRPr lang="en-GB" dirty="0"/>
          </a:p>
          <a:p>
            <a:pPr lvl="1"/>
            <a:r>
              <a:rPr lang="en-GB" dirty="0"/>
              <a:t>March 2018</a:t>
            </a:r>
          </a:p>
        </p:txBody>
      </p:sp>
    </p:spTree>
    <p:extLst>
      <p:ext uri="{BB962C8B-B14F-4D97-AF65-F5344CB8AC3E}">
        <p14:creationId xmlns:p14="http://schemas.microsoft.com/office/powerpoint/2010/main" val="2663613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0" dirty="0"/>
              <a:t>Key programmes of 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1" dirty="0"/>
              <a:t>Learning and Development Programme</a:t>
            </a:r>
          </a:p>
          <a:p>
            <a:r>
              <a:rPr lang="en-GB" dirty="0"/>
              <a:t>- provides training events and resources for all UK- and Ireland-based Cochrane contributors and others, who are interested in learning more about Cochrane, Cochrane Reviews and disseminating evidence</a:t>
            </a:r>
          </a:p>
          <a:p>
            <a:endParaRPr lang="en-GB" sz="900" dirty="0"/>
          </a:p>
          <a:p>
            <a:r>
              <a:rPr lang="en-GB" b="1" i="1" dirty="0"/>
              <a:t>Engagement Programme</a:t>
            </a:r>
          </a:p>
          <a:p>
            <a:r>
              <a:rPr lang="en-GB" dirty="0"/>
              <a:t>- disseminates Cochrane Reviews and other evidence to all our key audiences, through social media, events and other communications projects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5892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>
                <a:solidFill>
                  <a:srgbClr val="008CD2"/>
                </a:solidFill>
              </a:rPr>
              <a:t>Trainee Engagement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/>
              <a:t>Supporting an official trainee committee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/>
              <a:t>Increasing awareness of evidence-based medicine in general and the work of Cochrane in particular amongst trainees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/>
              <a:t>Developing opportunities for trainees to work at Cochrane UK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/>
              <a:t>(Working with CRGs to enable more trainees to work with them)</a:t>
            </a:r>
          </a:p>
        </p:txBody>
      </p:sp>
    </p:spTree>
    <p:extLst>
      <p:ext uri="{BB962C8B-B14F-4D97-AF65-F5344CB8AC3E}">
        <p14:creationId xmlns:p14="http://schemas.microsoft.com/office/powerpoint/2010/main" val="608439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851" y="2127437"/>
            <a:ext cx="5426448" cy="201425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dirty="0"/>
              <a:t>Thank you</a:t>
            </a:r>
            <a:br>
              <a:rPr lang="en-GB" sz="3200" dirty="0"/>
            </a:br>
            <a:br>
              <a:rPr lang="en-GB" sz="3200" dirty="0"/>
            </a:br>
            <a:r>
              <a:rPr lang="en-GB" sz="1800" dirty="0"/>
              <a:t>Contact details:</a:t>
            </a:r>
            <a:br>
              <a:rPr lang="en-GB" sz="1800" dirty="0"/>
            </a:br>
            <a:r>
              <a:rPr lang="en-GB" sz="1600" b="0" dirty="0"/>
              <a:t>Emma Plugge</a:t>
            </a:r>
            <a:br>
              <a:rPr lang="en-GB" sz="1600" b="0" dirty="0"/>
            </a:br>
            <a:r>
              <a:rPr lang="en-GB" sz="1600" b="0" dirty="0"/>
              <a:t>Senior Fellow in Public Health, Cochrane UK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851" y="4318341"/>
            <a:ext cx="4464000" cy="822600"/>
          </a:xfrm>
        </p:spPr>
        <p:txBody>
          <a:bodyPr/>
          <a:lstStyle/>
          <a:p>
            <a:r>
              <a:rPr lang="en-GB" dirty="0"/>
              <a:t>emma.plugge@cochrane.nhs.uk</a:t>
            </a:r>
          </a:p>
        </p:txBody>
      </p:sp>
    </p:spTree>
    <p:extLst>
      <p:ext uri="{BB962C8B-B14F-4D97-AF65-F5344CB8AC3E}">
        <p14:creationId xmlns:p14="http://schemas.microsoft.com/office/powerpoint/2010/main" val="631971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endParaRPr lang="en-GB" sz="36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600" dirty="0"/>
              <a:t>Cochrane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600" dirty="0"/>
              <a:t>Cochrane UK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600" dirty="0"/>
              <a:t>Trainee Engagement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GB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726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9738" y="1183129"/>
            <a:ext cx="6120000" cy="632838"/>
          </a:xfrm>
        </p:spPr>
        <p:txBody>
          <a:bodyPr/>
          <a:lstStyle/>
          <a:p>
            <a:r>
              <a:rPr lang="en-US" b="0" dirty="0"/>
              <a:t>What is Cochrane?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9738" y="2115671"/>
            <a:ext cx="6591594" cy="4069129"/>
          </a:xfrm>
        </p:spPr>
        <p:txBody>
          <a:bodyPr/>
          <a:lstStyle/>
          <a:p>
            <a:r>
              <a:rPr lang="en-GB" dirty="0"/>
              <a:t>Cochrane is a </a:t>
            </a:r>
            <a:r>
              <a:rPr lang="en-GB" b="1" dirty="0"/>
              <a:t>global independent network</a:t>
            </a:r>
            <a:r>
              <a:rPr lang="en-GB" dirty="0"/>
              <a:t> of over 36,000 researchers, professionals, patients, carers and people interested in health. </a:t>
            </a:r>
          </a:p>
          <a:p>
            <a:r>
              <a:rPr lang="en-GB" dirty="0"/>
              <a:t>Cochrane respond to the challenge of making the vast amounts of </a:t>
            </a:r>
            <a:r>
              <a:rPr lang="en-GB" b="1" dirty="0"/>
              <a:t>best available evidence</a:t>
            </a:r>
            <a:r>
              <a:rPr lang="en-GB" dirty="0"/>
              <a:t> generated through research useful for informing decisions about health. </a:t>
            </a:r>
          </a:p>
          <a:p>
            <a:r>
              <a:rPr lang="en-GB" dirty="0"/>
              <a:t>Cochrane is a </a:t>
            </a:r>
            <a:r>
              <a:rPr lang="en-GB" b="1" dirty="0"/>
              <a:t>not-for-profit</a:t>
            </a:r>
            <a:r>
              <a:rPr lang="en-GB" dirty="0"/>
              <a:t> organization with collaborators from more than 120 countries working together to produce credible, accessible health information that is free from commercial sponsorship and other conflicts of interest. </a:t>
            </a:r>
          </a:p>
        </p:txBody>
      </p:sp>
    </p:spTree>
    <p:extLst>
      <p:ext uri="{BB962C8B-B14F-4D97-AF65-F5344CB8AC3E}">
        <p14:creationId xmlns:p14="http://schemas.microsoft.com/office/powerpoint/2010/main" val="104950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20" y="1307594"/>
            <a:ext cx="6120000" cy="6328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4000" b="0" dirty="0">
                <a:solidFill>
                  <a:srgbClr val="008CD2"/>
                </a:solidFill>
                <a:ea typeface="+mj-ea"/>
                <a:cs typeface="+mj-cs"/>
              </a:rPr>
              <a:t>Cochrane UK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316" y="2357717"/>
            <a:ext cx="5959104" cy="4128807"/>
          </a:xfrm>
        </p:spPr>
        <p:txBody>
          <a:bodyPr/>
          <a:lstStyle/>
          <a:p>
            <a:pPr marL="0" lvl="1" indent="0">
              <a:buNone/>
              <a:defRPr/>
            </a:pPr>
            <a:r>
              <a:rPr lang="en-GB" sz="2400" dirty="0"/>
              <a:t>One of 41 regional centres &amp; branches supporting the global work of Cochrane </a:t>
            </a:r>
          </a:p>
          <a:p>
            <a:pPr marL="0" lvl="1" indent="0">
              <a:buNone/>
              <a:defRPr/>
            </a:pPr>
            <a:endParaRPr lang="en-GB" sz="1100" dirty="0"/>
          </a:p>
          <a:p>
            <a:pPr marL="0" lvl="1" indent="0">
              <a:buNone/>
              <a:defRPr/>
            </a:pPr>
            <a:r>
              <a:rPr lang="en-GB" sz="2400" dirty="0"/>
              <a:t>‘To improve health by promoting the production, understanding and use of high quality research evidence by patients, healthcare professionals and those who organize and fund our healthcare services.’</a:t>
            </a:r>
          </a:p>
          <a:p>
            <a:pPr marL="0" lvl="1" indent="0">
              <a:buNone/>
              <a:defRPr/>
            </a:pPr>
            <a:endParaRPr lang="en-GB" sz="1100" dirty="0"/>
          </a:p>
          <a:p>
            <a:pPr marL="0" lvl="1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dirty="0">
                <a:ea typeface="+mn-ea"/>
              </a:rPr>
              <a:t>Funded by National Institute for Health Research (NIHR) </a:t>
            </a:r>
          </a:p>
        </p:txBody>
      </p:sp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5072063" y="14398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ource Sans Pro Semibold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ource Sans Pro Semibold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ource Sans Pro Semibold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ource Sans Pro Semibold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ource Sans Pro Semibold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 Semibold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 Semibold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 Semibold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 Semibold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439412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Key programmes of 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1" dirty="0"/>
              <a:t>Learning and Development Programme</a:t>
            </a:r>
          </a:p>
          <a:p>
            <a:r>
              <a:rPr lang="en-GB" dirty="0"/>
              <a:t>- provides training events and resources for all UK- and Ireland-based Cochrane contributors and others, who are interested in learning more about Cochrane, Cochrane Reviews and disseminating evidence</a:t>
            </a:r>
          </a:p>
          <a:p>
            <a:endParaRPr lang="en-GB" sz="900" dirty="0"/>
          </a:p>
          <a:p>
            <a:r>
              <a:rPr lang="en-GB" b="1" i="1" dirty="0"/>
              <a:t>Engagement Programme</a:t>
            </a:r>
          </a:p>
          <a:p>
            <a:r>
              <a:rPr lang="en-GB" dirty="0"/>
              <a:t>- disseminates Cochrane Reviews and other evidence to all our key audiences, through social media, events and other communications projects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231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1030609"/>
            <a:ext cx="6120000" cy="632838"/>
          </a:xfrm>
        </p:spPr>
        <p:txBody>
          <a:bodyPr/>
          <a:lstStyle/>
          <a:p>
            <a:r>
              <a:rPr lang="en-US" dirty="0"/>
              <a:t>Evidently Cochrane blog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evidentlycochrane.net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3" b="29138"/>
          <a:stretch/>
        </p:blipFill>
        <p:spPr>
          <a:xfrm>
            <a:off x="439738" y="2048255"/>
            <a:ext cx="6176962" cy="3977641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481656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Blogshots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https://cochraneblogshots.tumblr.com/</a:t>
            </a: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9ADDA2-4E79-2E44-AABA-680C9D86C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8" y="1908810"/>
            <a:ext cx="7975600" cy="425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56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4 Best Evidence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" b="11032"/>
          <a:stretch/>
        </p:blipFill>
        <p:spPr>
          <a:ln>
            <a:solidFill>
              <a:schemeClr val="bg2"/>
            </a:solidFill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s4be.org</a:t>
            </a:r>
          </a:p>
        </p:txBody>
      </p:sp>
    </p:spTree>
    <p:extLst>
      <p:ext uri="{BB962C8B-B14F-4D97-AF65-F5344CB8AC3E}">
        <p14:creationId xmlns:p14="http://schemas.microsoft.com/office/powerpoint/2010/main" val="1614809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0" y="0"/>
            <a:ext cx="2286000" cy="6858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8978" b="46"/>
          <a:stretch/>
        </p:blipFill>
        <p:spPr>
          <a:xfrm>
            <a:off x="832237" y="1852974"/>
            <a:ext cx="7701104" cy="49015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7" y="990600"/>
            <a:ext cx="8402337" cy="672600"/>
          </a:xfrm>
        </p:spPr>
        <p:txBody>
          <a:bodyPr/>
          <a:lstStyle/>
          <a:p>
            <a:pPr algn="ctr"/>
            <a:r>
              <a:rPr lang="en-US" sz="2800" dirty="0"/>
              <a:t>Cochrane review groups </a:t>
            </a:r>
            <a:br>
              <a:rPr lang="en-US" dirty="0"/>
            </a:br>
            <a:r>
              <a:rPr lang="en-US" sz="1400" dirty="0"/>
              <a:t>by health topic. The circle size is proportional to the number of reviews published by the group</a:t>
            </a:r>
          </a:p>
        </p:txBody>
      </p:sp>
    </p:spTree>
    <p:extLst>
      <p:ext uri="{BB962C8B-B14F-4D97-AF65-F5344CB8AC3E}">
        <p14:creationId xmlns:p14="http://schemas.microsoft.com/office/powerpoint/2010/main" val="446731578"/>
      </p:ext>
    </p:extLst>
  </p:cSld>
  <p:clrMapOvr>
    <a:masterClrMapping/>
  </p:clrMapOvr>
</p:sld>
</file>

<file path=ppt/theme/theme1.xml><?xml version="1.0" encoding="utf-8"?>
<a:theme xmlns:a="http://schemas.openxmlformats.org/drawingml/2006/main" name="Cochrane_Training_orange_slide_template">
  <a:themeElements>
    <a:clrScheme name="Cochrane blue colour palette">
      <a:dk1>
        <a:srgbClr val="000000"/>
      </a:dk1>
      <a:lt1>
        <a:srgbClr val="FFFFFF"/>
      </a:lt1>
      <a:dk2>
        <a:srgbClr val="002D64"/>
      </a:dk2>
      <a:lt2>
        <a:srgbClr val="008CD2"/>
      </a:lt2>
      <a:accent1>
        <a:srgbClr val="002D64"/>
      </a:accent1>
      <a:accent2>
        <a:srgbClr val="008CD2"/>
      </a:accent2>
      <a:accent3>
        <a:srgbClr val="696969"/>
      </a:accent3>
      <a:accent4>
        <a:srgbClr val="999999"/>
      </a:accent4>
      <a:accent5>
        <a:srgbClr val="CCCCCC"/>
      </a:accent5>
      <a:accent6>
        <a:srgbClr val="E6E6E6"/>
      </a:accent6>
      <a:hlink>
        <a:srgbClr val="002D64"/>
      </a:hlink>
      <a:folHlink>
        <a:srgbClr val="002D64"/>
      </a:folHlink>
    </a:clrScheme>
    <a:fontScheme name="Cochrane">
      <a:majorFont>
        <a:latin typeface="Source Sans Pro"/>
        <a:ea typeface=""/>
        <a:cs typeface=""/>
      </a:majorFont>
      <a:minorFont>
        <a:latin typeface="Source Sans Pro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Cochrane_Training_orange_slide_template">
  <a:themeElements>
    <a:clrScheme name="Cochrane blue colour palette">
      <a:dk1>
        <a:srgbClr val="000000"/>
      </a:dk1>
      <a:lt1>
        <a:srgbClr val="FFFFFF"/>
      </a:lt1>
      <a:dk2>
        <a:srgbClr val="002D64"/>
      </a:dk2>
      <a:lt2>
        <a:srgbClr val="008CD2"/>
      </a:lt2>
      <a:accent1>
        <a:srgbClr val="002D64"/>
      </a:accent1>
      <a:accent2>
        <a:srgbClr val="008CD2"/>
      </a:accent2>
      <a:accent3>
        <a:srgbClr val="696969"/>
      </a:accent3>
      <a:accent4>
        <a:srgbClr val="999999"/>
      </a:accent4>
      <a:accent5>
        <a:srgbClr val="CCCCCC"/>
      </a:accent5>
      <a:accent6>
        <a:srgbClr val="E6E6E6"/>
      </a:accent6>
      <a:hlink>
        <a:srgbClr val="002D64"/>
      </a:hlink>
      <a:folHlink>
        <a:srgbClr val="002D64"/>
      </a:folHlink>
    </a:clrScheme>
    <a:fontScheme name="Cochrane">
      <a:majorFont>
        <a:latin typeface="Source Sans Pro"/>
        <a:ea typeface=""/>
        <a:cs typeface=""/>
      </a:majorFont>
      <a:minorFont>
        <a:latin typeface="Source Sans Pro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Cochrane_UK_NIHR_cyan_template</Template>
  <TotalTime>477</TotalTime>
  <Words>327</Words>
  <Application>Microsoft Macintosh PowerPoint</Application>
  <PresentationFormat>On-screen Show (4:3)</PresentationFormat>
  <Paragraphs>50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Source Sans Pro</vt:lpstr>
      <vt:lpstr>Source Sans Pro Semibold</vt:lpstr>
      <vt:lpstr>Wingdings</vt:lpstr>
      <vt:lpstr>Cochrane_Training_orange_slide_template</vt:lpstr>
      <vt:lpstr>1_Cochrane_Training_orange_slide_template</vt:lpstr>
      <vt:lpstr>Role &amp; Relevance of Cochrane UK to trainees</vt:lpstr>
      <vt:lpstr>PowerPoint Presentation</vt:lpstr>
      <vt:lpstr>What is Cochrane?</vt:lpstr>
      <vt:lpstr>Cochrane UK </vt:lpstr>
      <vt:lpstr>Key programmes of work </vt:lpstr>
      <vt:lpstr>Evidently Cochrane blog</vt:lpstr>
      <vt:lpstr>Blogshots</vt:lpstr>
      <vt:lpstr>Students 4 Best Evidence</vt:lpstr>
      <vt:lpstr>Cochrane review groups  by health topic. The circle size is proportional to the number of reviews published by the group</vt:lpstr>
      <vt:lpstr>Key programmes of work </vt:lpstr>
      <vt:lpstr>Trainee Engagement Priorities</vt:lpstr>
      <vt:lpstr>Thank you  Contact details: Emma Plugge Senior Fellow in Public Health, Cochrane UK</vt:lpstr>
    </vt:vector>
  </TitlesOfParts>
  <Manager/>
  <Company/>
  <LinksUpToDate>false</LinksUpToDate>
  <SharedDoc>false</SharedDoc>
  <HyperlinkBase/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Cochrane UK</dc:title>
  <dc:subject/>
  <dc:creator>Holly Millward</dc:creator>
  <cp:keywords/>
  <dc:description/>
  <cp:lastModifiedBy>Selena Ryan-Vig</cp:lastModifiedBy>
  <cp:revision>44</cp:revision>
  <dcterms:created xsi:type="dcterms:W3CDTF">2015-11-06T10:51:30Z</dcterms:created>
  <dcterms:modified xsi:type="dcterms:W3CDTF">2018-05-14T13:41:36Z</dcterms:modified>
  <cp:category/>
</cp:coreProperties>
</file>