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637" r:id="rId2"/>
    <p:sldId id="644" r:id="rId3"/>
    <p:sldId id="645" r:id="rId4"/>
    <p:sldId id="642" r:id="rId5"/>
    <p:sldId id="534" r:id="rId6"/>
    <p:sldId id="535" r:id="rId7"/>
    <p:sldId id="542" r:id="rId8"/>
    <p:sldId id="537" r:id="rId9"/>
    <p:sldId id="643" r:id="rId10"/>
    <p:sldId id="553" r:id="rId11"/>
    <p:sldId id="601" r:id="rId12"/>
    <p:sldId id="550" r:id="rId13"/>
    <p:sldId id="650" r:id="rId14"/>
    <p:sldId id="581" r:id="rId15"/>
    <p:sldId id="639" r:id="rId16"/>
    <p:sldId id="647" r:id="rId17"/>
    <p:sldId id="646" r:id="rId18"/>
    <p:sldId id="649" r:id="rId19"/>
    <p:sldId id="611" r:id="rId20"/>
    <p:sldId id="479" r:id="rId21"/>
    <p:sldId id="640" r:id="rId22"/>
    <p:sldId id="440" r:id="rId23"/>
    <p:sldId id="613" r:id="rId24"/>
    <p:sldId id="609" r:id="rId25"/>
    <p:sldId id="456" r:id="rId26"/>
    <p:sldId id="615" r:id="rId27"/>
    <p:sldId id="545" r:id="rId28"/>
    <p:sldId id="648" r:id="rId29"/>
    <p:sldId id="614" r:id="rId30"/>
    <p:sldId id="624" r:id="rId31"/>
    <p:sldId id="554" r:id="rId32"/>
    <p:sldId id="555" r:id="rId33"/>
    <p:sldId id="556" r:id="rId34"/>
    <p:sldId id="612" r:id="rId35"/>
    <p:sldId id="561" r:id="rId36"/>
    <p:sldId id="641" r:id="rId37"/>
    <p:sldId id="652"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366" autoAdjust="0"/>
    <p:restoredTop sz="89655" autoAdjust="0"/>
  </p:normalViewPr>
  <p:slideViewPr>
    <p:cSldViewPr snapToGrid="0" snapToObjects="1">
      <p:cViewPr>
        <p:scale>
          <a:sx n="100" d="100"/>
          <a:sy n="100" d="100"/>
        </p:scale>
        <p:origin x="-1088"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9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51BF90-E29D-B84B-A8E3-428234CCD244}" type="datetimeFigureOut">
              <a:rPr lang="en-US" smtClean="0"/>
              <a:pPr/>
              <a:t>17/03/2016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B5CEFB-BECE-474D-8FDD-9763A25B7C46}" type="slidenum">
              <a:rPr lang="en-US" smtClean="0"/>
              <a:pPr/>
              <a:t>‹#›</a:t>
            </a:fld>
            <a:endParaRPr lang="en-US"/>
          </a:p>
        </p:txBody>
      </p:sp>
    </p:spTree>
    <p:extLst>
      <p:ext uri="{BB962C8B-B14F-4D97-AF65-F5344CB8AC3E}">
        <p14:creationId xmlns:p14="http://schemas.microsoft.com/office/powerpoint/2010/main" val="16767821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A8D0DF1F-007B-B445-8716-DA52DF33EAE2}" type="slidenum">
              <a:rPr lang="en-US"/>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A474A8-8C51-2E46-BA25-362715F44B23}" type="slidenum">
              <a:rPr lang="en-US" sz="1200">
                <a:latin typeface="Calibri" charset="0"/>
              </a:rPr>
              <a:pPr algn="r"/>
              <a:t>22</a:t>
            </a:fld>
            <a:endParaRPr lang="en-US" sz="1200">
              <a:latin typeface="Calibri" charset="0"/>
            </a:endParaRPr>
          </a:p>
        </p:txBody>
      </p:sp>
      <p:sp>
        <p:nvSpPr>
          <p:cNvPr id="256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560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dirty="0" smtClean="0"/>
              <a:t>You</a:t>
            </a:r>
            <a:r>
              <a:rPr lang="en-US" baseline="0" dirty="0" smtClean="0"/>
              <a:t> can often see the GPs in the room concerned about the focus on single conditions so </a:t>
            </a:r>
            <a:r>
              <a:rPr lang="en-US" baseline="0" dirty="0" err="1" smtClean="0"/>
              <a:t>emphasise</a:t>
            </a:r>
            <a:r>
              <a:rPr lang="en-US" baseline="0" dirty="0" smtClean="0"/>
              <a:t> that we also need to focus on subgroups of the population defined by a </a:t>
            </a:r>
            <a:r>
              <a:rPr lang="en-US" baseline="0" dirty="0" err="1" smtClean="0"/>
              <a:t>comon</a:t>
            </a:r>
            <a:r>
              <a:rPr lang="en-US" baseline="0" dirty="0" smtClean="0"/>
              <a:t> characteristic such as having </a:t>
            </a:r>
            <a:r>
              <a:rPr lang="en-US" baseline="0" dirty="0" err="1" smtClean="0"/>
              <a:t>multipl</a:t>
            </a:r>
            <a:r>
              <a:rPr lang="en-US" baseline="0" dirty="0" smtClean="0"/>
              <a:t> conditions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E2B287F6-65DC-F946-BA3B-CC2808718D23}" type="slidenum">
              <a:rPr lang="en-US" sz="1200">
                <a:latin typeface="Calibri" charset="0"/>
              </a:rPr>
              <a:pPr algn="r"/>
              <a:t>23</a:t>
            </a:fld>
            <a:endParaRPr lang="en-US" sz="1200">
              <a:latin typeface="Calibri" charset="0"/>
            </a:endParaRPr>
          </a:p>
        </p:txBody>
      </p:sp>
      <p:sp>
        <p:nvSpPr>
          <p:cNvPr id="5222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2228"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t>
            </a:r>
            <a:r>
              <a:rPr lang="en-US" dirty="0" err="1" smtClean="0"/>
              <a:t>isan</a:t>
            </a:r>
            <a:r>
              <a:rPr lang="en-US" dirty="0" smtClean="0"/>
              <a:t> example of the type of problems</a:t>
            </a:r>
            <a:r>
              <a:rPr lang="en-US" baseline="0" dirty="0" smtClean="0"/>
              <a:t> that clinicians need to tackle , </a:t>
            </a:r>
            <a:r>
              <a:rPr lang="en-US" baseline="0" dirty="0" err="1" smtClean="0"/>
              <a:t>particulatrly</a:t>
            </a:r>
            <a:r>
              <a:rPr lang="en-US" baseline="0" dirty="0" smtClean="0"/>
              <a:t> because … next </a:t>
            </a:r>
            <a:r>
              <a:rPr lang="en-US" baseline="0" dirty="0" err="1" smtClean="0"/>
              <a:t>ppt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7B5CEFB-BECE-474D-8FDD-9763A25B7C46}" type="slidenum">
              <a:rPr lang="en-US" smtClean="0"/>
              <a:pPr/>
              <a:t>25</a:t>
            </a:fld>
            <a:endParaRPr lang="en-US"/>
          </a:p>
        </p:txBody>
      </p:sp>
    </p:spTree>
    <p:extLst>
      <p:ext uri="{BB962C8B-B14F-4D97-AF65-F5344CB8AC3E}">
        <p14:creationId xmlns:p14="http://schemas.microsoft.com/office/powerpoint/2010/main" val="3564962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B0795F74-97B6-4849-B1C0-6DBAB5DCB749}" type="slidenum">
              <a:rPr lang="en-US" sz="1200">
                <a:latin typeface="Calibri" charset="0"/>
              </a:rPr>
              <a:pPr algn="r"/>
              <a:t>29</a:t>
            </a:fld>
            <a:endParaRPr lang="en-US" sz="1200">
              <a:latin typeface="Calibri" charset="0"/>
            </a:endParaRPr>
          </a:p>
        </p:txBody>
      </p:sp>
      <p:sp>
        <p:nvSpPr>
          <p:cNvPr id="3686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6868"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dirty="0" smtClean="0"/>
              <a:t>The first point is to point out that </a:t>
            </a:r>
            <a:r>
              <a:rPr lang="en-US" dirty="0" err="1" smtClean="0"/>
              <a:t>allocative</a:t>
            </a:r>
            <a:r>
              <a:rPr lang="en-US" dirty="0" smtClean="0"/>
              <a:t> decisions are also made within each system of care and and there was an excellent piece of work done by the </a:t>
            </a:r>
            <a:r>
              <a:rPr lang="en-US" dirty="0" err="1" smtClean="0"/>
              <a:t>london</a:t>
            </a:r>
            <a:r>
              <a:rPr lang="en-US" dirty="0" smtClean="0"/>
              <a:t> respiratory clinical community using the STAR tool http://</a:t>
            </a:r>
            <a:r>
              <a:rPr lang="en-US" dirty="0" err="1" smtClean="0"/>
              <a:t>www.health.org.uk</a:t>
            </a:r>
            <a:r>
              <a:rPr lang="en-US" dirty="0" smtClean="0"/>
              <a:t>/learning/star/ to move resources from triple drug therapy to smoking</a:t>
            </a:r>
            <a:r>
              <a:rPr lang="en-US" baseline="0" dirty="0" smtClean="0"/>
              <a:t> cession and rehabilitation. Now ask the group what they would do if asked to fund more resources for glaucoma and use the next </a:t>
            </a:r>
            <a:r>
              <a:rPr lang="en-US" baseline="0" dirty="0" err="1" smtClean="0"/>
              <a:t>ppt</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point out that even small and straightforward health challenges , like deafness in children have four different types of commissioner involved   </a:t>
            </a:r>
            <a:endParaRPr lang="en-US" dirty="0"/>
          </a:p>
        </p:txBody>
      </p:sp>
      <p:sp>
        <p:nvSpPr>
          <p:cNvPr id="4" name="Slide Number Placeholder 3"/>
          <p:cNvSpPr>
            <a:spLocks noGrp="1"/>
          </p:cNvSpPr>
          <p:nvPr>
            <p:ph type="sldNum" sz="quarter" idx="10"/>
          </p:nvPr>
        </p:nvSpPr>
        <p:spPr/>
        <p:txBody>
          <a:bodyPr/>
          <a:lstStyle/>
          <a:p>
            <a:fld id="{57DA1AA0-2AEB-694B-A679-2AA34372FD62}" type="slidenum">
              <a:rPr lang="en-US" smtClean="0"/>
              <a:pPr/>
              <a:t>32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 introduce the terms linear and non linear and</a:t>
            </a:r>
            <a:r>
              <a:rPr lang="en-US" baseline="0" dirty="0" smtClean="0"/>
              <a:t> their synonyms simple and complex </a:t>
            </a:r>
          </a:p>
          <a:p>
            <a:endParaRPr lang="en-US" baseline="0" dirty="0" smtClean="0"/>
          </a:p>
          <a:p>
            <a:r>
              <a:rPr lang="en-US" baseline="0" dirty="0" smtClean="0"/>
              <a:t>Bureaucracies are good at simple, linear tasks such as advertising jobs and arranging the interviews and appointments fairly, or receiving blood samples and sending back biochemical test results however most health challenges are complex but not equally complex</a:t>
            </a:r>
            <a:endParaRPr lang="en-US" dirty="0"/>
          </a:p>
        </p:txBody>
      </p:sp>
      <p:sp>
        <p:nvSpPr>
          <p:cNvPr id="4" name="Slide Number Placeholder 3"/>
          <p:cNvSpPr>
            <a:spLocks noGrp="1"/>
          </p:cNvSpPr>
          <p:nvPr>
            <p:ph type="sldNum" sz="quarter" idx="10"/>
          </p:nvPr>
        </p:nvSpPr>
        <p:spPr/>
        <p:txBody>
          <a:bodyPr/>
          <a:lstStyle/>
          <a:p>
            <a:fld id="{57DA1AA0-2AEB-694B-A679-2AA34372FD62}" type="slidenum">
              <a:rPr lang="en-US" smtClean="0"/>
              <a:pPr/>
              <a:t>33</a:t>
            </a:fld>
            <a:endParaRPr lang="en-US"/>
          </a:p>
        </p:txBody>
      </p:sp>
    </p:spTree>
    <p:extLst>
      <p:ext uri="{BB962C8B-B14F-4D97-AF65-F5344CB8AC3E}">
        <p14:creationId xmlns:p14="http://schemas.microsoft.com/office/powerpoint/2010/main" val="3611288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only one way of depicting a system the next </a:t>
            </a:r>
            <a:r>
              <a:rPr lang="en-US" dirty="0" err="1" smtClean="0"/>
              <a:t>ppt</a:t>
            </a:r>
            <a:r>
              <a:rPr lang="en-US" dirty="0" smtClean="0"/>
              <a:t> </a:t>
            </a:r>
            <a:r>
              <a:rPr lang="en-US" smtClean="0"/>
              <a:t>shows another</a:t>
            </a:r>
            <a:endParaRPr lang="en-US"/>
          </a:p>
        </p:txBody>
      </p:sp>
      <p:sp>
        <p:nvSpPr>
          <p:cNvPr id="4" name="Slide Number Placeholder 3"/>
          <p:cNvSpPr>
            <a:spLocks noGrp="1"/>
          </p:cNvSpPr>
          <p:nvPr>
            <p:ph type="sldNum" sz="quarter" idx="10"/>
          </p:nvPr>
        </p:nvSpPr>
        <p:spPr/>
        <p:txBody>
          <a:bodyPr/>
          <a:lstStyle/>
          <a:p>
            <a:fld id="{57DA1AA0-2AEB-694B-A679-2AA34372FD62}" type="slidenum">
              <a:rPr lang="en-US" smtClean="0"/>
              <a:pPr/>
              <a:t>34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approach to healthcare that complements</a:t>
            </a:r>
            <a:r>
              <a:rPr lang="en-US" baseline="0" dirty="0" smtClean="0"/>
              <a:t> the institutional approach </a:t>
            </a:r>
          </a:p>
          <a:p>
            <a:endParaRPr lang="en-US" baseline="0" dirty="0" smtClean="0"/>
          </a:p>
          <a:p>
            <a:r>
              <a:rPr lang="en-US" baseline="0" dirty="0" smtClean="0"/>
              <a:t>Ask participants to work in pairs to agree what they understand by the meaning of the term population; different perspectives will be given by people working in hospitals and those responsible for commissioning or in the public health service </a:t>
            </a:r>
          </a:p>
          <a:p>
            <a:endParaRPr lang="en-US" baseline="0" dirty="0" smtClean="0"/>
          </a:p>
          <a:p>
            <a:r>
              <a:rPr lang="en-US" baseline="0" dirty="0" smtClean="0"/>
              <a:t>At this stage in the workshop ask participants to turn to their </a:t>
            </a:r>
            <a:r>
              <a:rPr lang="en-US" baseline="0" dirty="0" err="1" smtClean="0"/>
              <a:t>neighbours</a:t>
            </a:r>
            <a:r>
              <a:rPr lang="en-US" baseline="0" dirty="0" smtClean="0"/>
              <a:t> and discuss for two minutes what they mean by the term system, </a:t>
            </a:r>
            <a:endParaRPr lang="en-US" dirty="0"/>
          </a:p>
        </p:txBody>
      </p:sp>
      <p:sp>
        <p:nvSpPr>
          <p:cNvPr id="4" name="Slide Number Placeholder 3"/>
          <p:cNvSpPr>
            <a:spLocks noGrp="1"/>
          </p:cNvSpPr>
          <p:nvPr>
            <p:ph type="sldNum" sz="quarter" idx="10"/>
          </p:nvPr>
        </p:nvSpPr>
        <p:spPr/>
        <p:txBody>
          <a:bodyPr/>
          <a:lstStyle/>
          <a:p>
            <a:fld id="{57DA1AA0-2AEB-694B-A679-2AA34372FD62}" type="slidenum">
              <a:rPr lang="en-US" smtClean="0"/>
              <a:pPr/>
              <a:t>35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29BF03-3807-4CB2-ADB2-EACECA8B164B}" type="slidenum">
              <a:rPr lang="en-GB" smtClean="0"/>
              <a:pPr/>
              <a:t>36</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a:lstStyle/>
          <a:p>
            <a:fld id="{44995C51-ECE7-9C43-A798-62C417E375AF}" type="slidenum">
              <a:rPr lang="en-US">
                <a:latin typeface="Calibri" charset="0"/>
              </a:rPr>
              <a:pPr/>
              <a:t>6</a:t>
            </a:fld>
            <a:endParaRPr lang="en-US">
              <a:latin typeface="Calibri" charset="0"/>
            </a:endParaRPr>
          </a:p>
        </p:txBody>
      </p:sp>
      <p:sp>
        <p:nvSpPr>
          <p:cNvPr id="2253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53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GB" sz="1200" kern="1200" dirty="0" smtClean="0">
                <a:solidFill>
                  <a:schemeClr val="tx1"/>
                </a:solidFill>
                <a:latin typeface="+mn-lt"/>
                <a:ea typeface="+mn-ea"/>
                <a:cs typeface="+mn-cs"/>
              </a:rPr>
              <a:t>One of the benefits of evidence-based medicine was that it emphasised the need to ensure that the only interventions being offered were those for which there was strong evidence that they did more good than harm.  However, the balance of good to harm changes as the amount of resources invested in a health service increases.  This was first demonstrated by </a:t>
            </a:r>
            <a:r>
              <a:rPr lang="en-GB" sz="1200" kern="1200" dirty="0" err="1" smtClean="0">
                <a:solidFill>
                  <a:schemeClr val="tx1"/>
                </a:solidFill>
                <a:latin typeface="+mn-lt"/>
                <a:ea typeface="+mn-ea"/>
                <a:cs typeface="+mn-cs"/>
              </a:rPr>
              <a:t>Avedis</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Donabedian</a:t>
            </a:r>
            <a:r>
              <a:rPr lang="en-GB" sz="1200" kern="1200" dirty="0" smtClean="0">
                <a:solidFill>
                  <a:schemeClr val="tx1"/>
                </a:solidFill>
                <a:latin typeface="+mn-lt"/>
                <a:ea typeface="+mn-ea"/>
                <a:cs typeface="+mn-cs"/>
              </a:rPr>
              <a:t> in 1980.  </a:t>
            </a:r>
            <a:r>
              <a:rPr lang="en-GB" sz="1200" kern="1200" dirty="0" err="1" smtClean="0">
                <a:solidFill>
                  <a:schemeClr val="tx1"/>
                </a:solidFill>
                <a:latin typeface="+mn-lt"/>
                <a:ea typeface="+mn-ea"/>
                <a:cs typeface="+mn-cs"/>
              </a:rPr>
              <a:t>Donabedian</a:t>
            </a:r>
            <a:r>
              <a:rPr lang="en-GB" sz="1200" kern="1200" dirty="0" smtClean="0">
                <a:solidFill>
                  <a:schemeClr val="tx1"/>
                </a:solidFill>
                <a:latin typeface="+mn-lt"/>
                <a:ea typeface="+mn-ea"/>
                <a:cs typeface="+mn-cs"/>
              </a:rPr>
              <a:t> called the point beyond which further investment of resources would not increase value for the population the point of optimality.</a:t>
            </a:r>
          </a:p>
          <a:p>
            <a:r>
              <a:rPr lang="en-GB" sz="1200" kern="1200" dirty="0" smtClean="0">
                <a:solidFill>
                  <a:schemeClr val="tx1"/>
                </a:solidFill>
                <a:latin typeface="+mn-lt"/>
                <a:ea typeface="+mn-ea"/>
                <a:cs typeface="+mn-cs"/>
              </a:rPr>
              <a:t>This is illustrated in the figure on</a:t>
            </a:r>
            <a:r>
              <a:rPr lang="en-GB" sz="1200" kern="1200" baseline="0" dirty="0" smtClean="0">
                <a:solidFill>
                  <a:schemeClr val="tx1"/>
                </a:solidFill>
                <a:latin typeface="+mn-lt"/>
                <a:ea typeface="+mn-ea"/>
                <a:cs typeface="+mn-cs"/>
              </a:rPr>
              <a:t> the </a:t>
            </a:r>
            <a:r>
              <a:rPr lang="en-GB" sz="1200" kern="1200" baseline="0" dirty="0" err="1" smtClean="0">
                <a:solidFill>
                  <a:schemeClr val="tx1"/>
                </a:solidFill>
                <a:latin typeface="+mn-lt"/>
                <a:ea typeface="+mn-ea"/>
                <a:cs typeface="+mn-cs"/>
              </a:rPr>
              <a:t>ppt</a:t>
            </a:r>
            <a:r>
              <a:rPr lang="en-GB" sz="1200" kern="1200" baseline="0" dirty="0" smtClean="0">
                <a:solidFill>
                  <a:schemeClr val="tx1"/>
                </a:solidFill>
                <a:latin typeface="+mn-lt"/>
                <a:ea typeface="+mn-ea"/>
                <a:cs typeface="+mn-cs"/>
              </a:rPr>
              <a:t> - </a:t>
            </a:r>
            <a:r>
              <a:rPr lang="en-GB" sz="1200" kern="1200" baseline="0" dirty="0" err="1" smtClean="0">
                <a:solidFill>
                  <a:schemeClr val="tx1"/>
                </a:solidFill>
                <a:latin typeface="+mn-lt"/>
                <a:ea typeface="+mn-ea"/>
                <a:cs typeface="+mn-cs"/>
              </a:rPr>
              <a:t>emaphasise</a:t>
            </a:r>
            <a:r>
              <a:rPr lang="en-GB" sz="1200" kern="1200" baseline="0" dirty="0" smtClean="0">
                <a:solidFill>
                  <a:schemeClr val="tx1"/>
                </a:solidFill>
                <a:latin typeface="+mn-lt"/>
                <a:ea typeface="+mn-ea"/>
                <a:cs typeface="+mn-cs"/>
              </a:rPr>
              <a:t> that THISIS THE MOST IMPORTANT PICUTE IN HEALTHCARE </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Ask the participants to identify examples working in pairs for 2 </a:t>
            </a:r>
            <a:r>
              <a:rPr lang="en-GB" sz="1200" kern="1200" baseline="0" dirty="0" err="1" smtClean="0">
                <a:solidFill>
                  <a:schemeClr val="tx1"/>
                </a:solidFill>
                <a:latin typeface="+mn-lt"/>
                <a:ea typeface="+mn-ea"/>
                <a:cs typeface="+mn-cs"/>
              </a:rPr>
              <a:t>minutescommonly</a:t>
            </a:r>
            <a:r>
              <a:rPr lang="en-GB" sz="1200" kern="1200" baseline="0" dirty="0" smtClean="0">
                <a:solidFill>
                  <a:schemeClr val="tx1"/>
                </a:solidFill>
                <a:latin typeface="+mn-lt"/>
                <a:ea typeface="+mn-ea"/>
                <a:cs typeface="+mn-cs"/>
              </a:rPr>
              <a:t> the y produce </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Antibiotics</a:t>
            </a:r>
          </a:p>
          <a:p>
            <a:r>
              <a:rPr lang="en-GB" sz="1200" kern="1200" baseline="0" dirty="0" err="1" smtClean="0">
                <a:solidFill>
                  <a:schemeClr val="tx1"/>
                </a:solidFill>
                <a:latin typeface="+mn-lt"/>
                <a:ea typeface="+mn-ea"/>
                <a:cs typeface="+mn-cs"/>
              </a:rPr>
              <a:t>Chemptherapy</a:t>
            </a:r>
            <a:r>
              <a:rPr lang="en-GB" sz="1200" kern="1200" baseline="0" dirty="0" smtClean="0">
                <a:solidFill>
                  <a:schemeClr val="tx1"/>
                </a:solidFill>
                <a:latin typeface="+mn-lt"/>
                <a:ea typeface="+mn-ea"/>
                <a:cs typeface="+mn-cs"/>
              </a:rPr>
              <a:t> ion the last week of life</a:t>
            </a:r>
          </a:p>
          <a:p>
            <a:r>
              <a:rPr lang="en-GB" sz="1200" kern="1200" baseline="0" dirty="0" smtClean="0">
                <a:solidFill>
                  <a:schemeClr val="tx1"/>
                </a:solidFill>
                <a:latin typeface="+mn-lt"/>
                <a:ea typeface="+mn-ea"/>
                <a:cs typeface="+mn-cs"/>
              </a:rPr>
              <a:t>Elderly people with multiple disorders dying in intensive care </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Rarely do the comment on </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The last 10% in the increase in imaging ( going up at 8-10% per year)</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The last 10% in the increase in lab testing ( going up at 8-10% per year)</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Emphasise THIS HAS NOTHING TO DO WITH MONEY </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[raise the choosing wisely campaign http://</a:t>
            </a:r>
            <a:r>
              <a:rPr lang="en-GB" sz="1200" kern="1200" baseline="0" dirty="0" err="1" smtClean="0">
                <a:solidFill>
                  <a:schemeClr val="tx1"/>
                </a:solidFill>
                <a:latin typeface="+mn-lt"/>
                <a:ea typeface="+mn-ea"/>
                <a:cs typeface="+mn-cs"/>
              </a:rPr>
              <a:t>www.choosingwisely.org</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amd</a:t>
            </a:r>
            <a:r>
              <a:rPr lang="en-GB" sz="1200" kern="1200" baseline="0" dirty="0" smtClean="0">
                <a:solidFill>
                  <a:schemeClr val="tx1"/>
                </a:solidFill>
                <a:latin typeface="+mn-lt"/>
                <a:ea typeface="+mn-ea"/>
                <a:cs typeface="+mn-cs"/>
              </a:rPr>
              <a:t> the BMJ’s too Much medicine http://</a:t>
            </a:r>
            <a:r>
              <a:rPr lang="en-GB" sz="1200" kern="1200" baseline="0" dirty="0" err="1" smtClean="0">
                <a:solidFill>
                  <a:schemeClr val="tx1"/>
                </a:solidFill>
                <a:latin typeface="+mn-lt"/>
                <a:ea typeface="+mn-ea"/>
                <a:cs typeface="+mn-cs"/>
              </a:rPr>
              <a:t>www.bmj.com</a:t>
            </a:r>
            <a:r>
              <a:rPr lang="en-GB" sz="1200" kern="1200" baseline="0" dirty="0" smtClean="0">
                <a:solidFill>
                  <a:schemeClr val="tx1"/>
                </a:solidFill>
                <a:latin typeface="+mn-lt"/>
                <a:ea typeface="+mn-ea"/>
                <a:cs typeface="+mn-cs"/>
              </a:rPr>
              <a:t>/too-much-medicine </a:t>
            </a:r>
          </a:p>
          <a:p>
            <a:endParaRPr lang="en-GB" sz="1200" kern="1200" baseline="0" dirty="0" smtClean="0">
              <a:solidFill>
                <a:schemeClr val="tx1"/>
              </a:solidFill>
              <a:latin typeface="+mn-lt"/>
              <a:ea typeface="+mn-ea"/>
              <a:cs typeface="+mn-cs"/>
            </a:endParaRPr>
          </a:p>
          <a:p>
            <a:r>
              <a:rPr lang="en-GB" sz="1200" i="1" kern="1200" dirty="0" smtClean="0">
                <a:solidFill>
                  <a:schemeClr val="tx1"/>
                </a:solidFill>
                <a:effectLst/>
                <a:latin typeface="+mn-lt"/>
                <a:ea typeface="+mn-ea"/>
                <a:cs typeface="+mn-cs"/>
              </a:rPr>
              <a:t>Table. </a:t>
            </a:r>
            <a:r>
              <a:rPr lang="en-GB" sz="1200" kern="1200" dirty="0" smtClean="0">
                <a:solidFill>
                  <a:schemeClr val="tx1"/>
                </a:solidFill>
                <a:effectLst/>
                <a:latin typeface="+mn-lt"/>
                <a:ea typeface="+mn-ea"/>
                <a:cs typeface="+mn-cs"/>
              </a:rPr>
              <a:t>The 6 General Competencies of the Accreditation Council for Graduate Medical Education/American Board of Medical Specialties, and the Proposed Seventh Competency</a:t>
            </a:r>
          </a:p>
          <a:p>
            <a:r>
              <a:rPr lang="en-GB" sz="1200" kern="1200" dirty="0" smtClean="0">
                <a:solidFill>
                  <a:schemeClr val="tx1"/>
                </a:solidFill>
                <a:effectLst/>
                <a:latin typeface="+mn-lt"/>
                <a:ea typeface="+mn-ea"/>
                <a:cs typeface="+mn-cs"/>
              </a:rPr>
              <a:t>Medical Knowledge</a:t>
            </a:r>
          </a:p>
          <a:p>
            <a:r>
              <a:rPr lang="en-GB" sz="1200" kern="1200" dirty="0" smtClean="0">
                <a:solidFill>
                  <a:schemeClr val="tx1"/>
                </a:solidFill>
                <a:effectLst/>
                <a:latin typeface="+mn-lt"/>
                <a:ea typeface="+mn-ea"/>
                <a:cs typeface="+mn-cs"/>
              </a:rPr>
              <a:t>Patient care</a:t>
            </a:r>
          </a:p>
          <a:p>
            <a:r>
              <a:rPr lang="en-GB" sz="1200" kern="1200" dirty="0" smtClean="0">
                <a:solidFill>
                  <a:schemeClr val="tx1"/>
                </a:solidFill>
                <a:effectLst/>
                <a:latin typeface="+mn-lt"/>
                <a:ea typeface="+mn-ea"/>
                <a:cs typeface="+mn-cs"/>
              </a:rPr>
              <a:t>Professionalism</a:t>
            </a:r>
          </a:p>
          <a:p>
            <a:r>
              <a:rPr lang="en-GB" sz="1200" kern="1200" dirty="0" smtClean="0">
                <a:solidFill>
                  <a:schemeClr val="tx1"/>
                </a:solidFill>
                <a:effectLst/>
                <a:latin typeface="+mn-lt"/>
                <a:ea typeface="+mn-ea"/>
                <a:cs typeface="+mn-cs"/>
              </a:rPr>
              <a:t>Interpersonal and communication skills</a:t>
            </a:r>
          </a:p>
          <a:p>
            <a:r>
              <a:rPr lang="en-GB" sz="1200" kern="1200" dirty="0" smtClean="0">
                <a:solidFill>
                  <a:schemeClr val="tx1"/>
                </a:solidFill>
                <a:effectLst/>
                <a:latin typeface="+mn-lt"/>
                <a:ea typeface="+mn-ea"/>
                <a:cs typeface="+mn-cs"/>
              </a:rPr>
              <a:t>Practice-based learning and improvement</a:t>
            </a:r>
          </a:p>
          <a:p>
            <a:r>
              <a:rPr lang="en-GB" sz="1200" kern="1200" dirty="0" smtClean="0">
                <a:solidFill>
                  <a:schemeClr val="tx1"/>
                </a:solidFill>
                <a:effectLst/>
                <a:latin typeface="+mn-lt"/>
                <a:ea typeface="+mn-ea"/>
                <a:cs typeface="+mn-cs"/>
              </a:rPr>
              <a:t>Systems-based practice</a:t>
            </a:r>
          </a:p>
          <a:p>
            <a:r>
              <a:rPr lang="en-GB" sz="1200" kern="1200" dirty="0" smtClean="0">
                <a:solidFill>
                  <a:schemeClr val="tx1"/>
                </a:solidFill>
                <a:effectLst/>
                <a:latin typeface="+mn-lt"/>
                <a:ea typeface="+mn-ea"/>
                <a:cs typeface="+mn-cs"/>
              </a:rPr>
              <a:t>Proposed new competency: cost-conscious care and stewardship of resources</a:t>
            </a:r>
          </a:p>
          <a:p>
            <a:r>
              <a:rPr lang="en-GB" sz="1200" b="1"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Source</a:t>
            </a:r>
            <a:r>
              <a:rPr lang="en-GB" sz="1200" kern="1200" dirty="0" smtClean="0">
                <a:solidFill>
                  <a:schemeClr val="tx1"/>
                </a:solidFill>
                <a:effectLst/>
                <a:latin typeface="+mn-lt"/>
                <a:ea typeface="+mn-ea"/>
                <a:cs typeface="+mn-cs"/>
              </a:rPr>
              <a:t>: Weinberger, S.E., (2011) Providing high value, cost-conscious care: a critical seventh general competency for physicians.  </a:t>
            </a:r>
            <a:r>
              <a:rPr lang="en-GB" sz="1200" i="1" kern="1200" dirty="0" smtClean="0">
                <a:solidFill>
                  <a:schemeClr val="tx1"/>
                </a:solidFill>
                <a:effectLst/>
                <a:latin typeface="+mn-lt"/>
                <a:ea typeface="+mn-ea"/>
                <a:cs typeface="+mn-cs"/>
              </a:rPr>
              <a:t>Annals of Internal Medicine</a:t>
            </a:r>
            <a:r>
              <a:rPr lang="en-GB" sz="1200" kern="1200" dirty="0" smtClean="0">
                <a:solidFill>
                  <a:schemeClr val="tx1"/>
                </a:solidFill>
                <a:effectLst/>
                <a:latin typeface="+mn-lt"/>
                <a:ea typeface="+mn-ea"/>
                <a:cs typeface="+mn-cs"/>
              </a:rPr>
              <a:t> 155:386-388.</a:t>
            </a:r>
          </a:p>
          <a:p>
            <a:endParaRPr lang="en-GB" sz="1200" kern="1200" baseline="0" dirty="0" smtClean="0">
              <a:solidFill>
                <a:schemeClr val="tx1"/>
              </a:solidFill>
              <a:latin typeface="+mn-lt"/>
              <a:ea typeface="+mn-ea"/>
              <a:cs typeface="+mn-cs"/>
            </a:endParaRPr>
          </a:p>
          <a:p>
            <a:endParaRPr lang="en-GB" sz="1200" kern="1200" baseline="0" dirty="0" smtClean="0">
              <a:solidFill>
                <a:schemeClr val="tx1"/>
              </a:solidFill>
              <a:latin typeface="+mn-lt"/>
              <a:ea typeface="+mn-ea"/>
              <a:cs typeface="+mn-cs"/>
            </a:endParaRPr>
          </a:p>
          <a:p>
            <a:endParaRPr lang="en-GB" sz="1200" kern="1200" baseline="0" dirty="0" smtClean="0">
              <a:solidFill>
                <a:schemeClr val="tx1"/>
              </a:solidFill>
              <a:latin typeface="+mn-lt"/>
              <a:ea typeface="+mn-ea"/>
              <a:cs typeface="+mn-cs"/>
            </a:endParaRPr>
          </a:p>
          <a:p>
            <a:endParaRPr lang="en-GB" sz="1200" kern="1200" baseline="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pPr eaLnBrk="1" hangingPunct="1"/>
            <a:endParaRPr lang="en-US" dirty="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was in the NHS Atlas of Variation </a:t>
            </a:r>
          </a:p>
          <a:p>
            <a:endParaRPr lang="en-US" dirty="0"/>
          </a:p>
        </p:txBody>
      </p:sp>
      <p:sp>
        <p:nvSpPr>
          <p:cNvPr id="4" name="Slide Number Placeholder 3"/>
          <p:cNvSpPr>
            <a:spLocks noGrp="1"/>
          </p:cNvSpPr>
          <p:nvPr>
            <p:ph type="sldNum" sz="quarter" idx="10"/>
          </p:nvPr>
        </p:nvSpPr>
        <p:spPr/>
        <p:txBody>
          <a:bodyPr/>
          <a:lstStyle/>
          <a:p>
            <a:fld id="{07B5CEFB-BECE-474D-8FDD-9763A25B7C46}" type="slidenum">
              <a:rPr lang="en-US" smtClean="0"/>
              <a:pPr/>
              <a:t>7</a:t>
            </a:fld>
            <a:endParaRPr lang="en-US"/>
          </a:p>
        </p:txBody>
      </p:sp>
    </p:spTree>
    <p:extLst>
      <p:ext uri="{BB962C8B-B14F-4D97-AF65-F5344CB8AC3E}">
        <p14:creationId xmlns:p14="http://schemas.microsoft.com/office/powerpoint/2010/main" val="3289555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in the NHS Atlas of Variation </a:t>
            </a:r>
            <a:endParaRPr lang="en-US" dirty="0"/>
          </a:p>
        </p:txBody>
      </p:sp>
      <p:sp>
        <p:nvSpPr>
          <p:cNvPr id="4" name="Slide Number Placeholder 3"/>
          <p:cNvSpPr>
            <a:spLocks noGrp="1"/>
          </p:cNvSpPr>
          <p:nvPr>
            <p:ph type="sldNum" sz="quarter" idx="10"/>
          </p:nvPr>
        </p:nvSpPr>
        <p:spPr/>
        <p:txBody>
          <a:bodyPr/>
          <a:lstStyle/>
          <a:p>
            <a:fld id="{07B5CEFB-BECE-474D-8FDD-9763A25B7C46}" type="slidenum">
              <a:rPr lang="en-US" smtClean="0"/>
              <a:pPr/>
              <a:t>8</a:t>
            </a:fld>
            <a:endParaRPr lang="en-US"/>
          </a:p>
        </p:txBody>
      </p:sp>
    </p:spTree>
    <p:extLst>
      <p:ext uri="{BB962C8B-B14F-4D97-AF65-F5344CB8AC3E}">
        <p14:creationId xmlns:p14="http://schemas.microsoft.com/office/powerpoint/2010/main" val="2453156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useful to </a:t>
            </a:r>
            <a:r>
              <a:rPr lang="en-US" dirty="0" err="1" smtClean="0"/>
              <a:t>emphasise</a:t>
            </a:r>
            <a:r>
              <a:rPr lang="en-US" dirty="0" smtClean="0"/>
              <a:t> that there are two types of value</a:t>
            </a:r>
            <a:r>
              <a:rPr lang="en-US" baseline="0" dirty="0" smtClean="0"/>
              <a:t> , </a:t>
            </a:r>
            <a:r>
              <a:rPr lang="en-US" baseline="0" dirty="0" err="1" smtClean="0"/>
              <a:t>allocative</a:t>
            </a:r>
            <a:r>
              <a:rPr lang="en-US" baseline="0" dirty="0" smtClean="0"/>
              <a:t> and technical relate primarily to populations, </a:t>
            </a:r>
            <a:r>
              <a:rPr lang="en-US" baseline="0" dirty="0" err="1" smtClean="0"/>
              <a:t>personalised</a:t>
            </a:r>
            <a:r>
              <a:rPr lang="en-US" baseline="0" dirty="0" smtClean="0"/>
              <a:t> to the individual</a:t>
            </a:r>
          </a:p>
          <a:p>
            <a:endParaRPr lang="en-US" baseline="0" dirty="0" smtClean="0"/>
          </a:p>
          <a:p>
            <a:r>
              <a:rPr lang="en-US" baseline="0" dirty="0" smtClean="0"/>
              <a:t>This report from the academy of medical royal colleges in 2015 calls for a culture of stewardship</a:t>
            </a:r>
            <a:endParaRPr lang="en-US" dirty="0"/>
          </a:p>
        </p:txBody>
      </p:sp>
      <p:sp>
        <p:nvSpPr>
          <p:cNvPr id="4" name="Slide Number Placeholder 3"/>
          <p:cNvSpPr>
            <a:spLocks noGrp="1"/>
          </p:cNvSpPr>
          <p:nvPr>
            <p:ph type="sldNum" sz="quarter" idx="10"/>
          </p:nvPr>
        </p:nvSpPr>
        <p:spPr/>
        <p:txBody>
          <a:bodyPr/>
          <a:lstStyle/>
          <a:p>
            <a:fld id="{07B5CEFB-BECE-474D-8FDD-9763A25B7C46}" type="slidenum">
              <a:rPr lang="en-US" smtClean="0"/>
              <a:pPr/>
              <a:t>10</a:t>
            </a:fld>
            <a:endParaRPr lang="en-US"/>
          </a:p>
        </p:txBody>
      </p:sp>
    </p:spTree>
    <p:extLst>
      <p:ext uri="{BB962C8B-B14F-4D97-AF65-F5344CB8AC3E}">
        <p14:creationId xmlns:p14="http://schemas.microsoft.com/office/powerpoint/2010/main" val="1166320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ln>
            <a:miter lim="800000"/>
            <a:headEnd/>
            <a:tailEnd/>
          </a:ln>
        </p:spPr>
        <p:txBody>
          <a:bodyPr/>
          <a:lstStyle/>
          <a:p>
            <a:fld id="{6A342EC6-F6AD-544A-B868-E74568CC50E7}" type="slidenum">
              <a:rPr lang="en-US">
                <a:latin typeface="Calibri" charset="0"/>
              </a:rPr>
              <a:pPr/>
              <a:t>16</a:t>
            </a:fld>
            <a:endParaRPr lang="en-US">
              <a:latin typeface="Calibri" charset="0"/>
            </a:endParaRPr>
          </a:p>
        </p:txBody>
      </p:sp>
      <p:sp>
        <p:nvSpPr>
          <p:cNvPr id="256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560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GB" sz="1200" b="1" kern="1200" dirty="0" smtClean="0">
                <a:solidFill>
                  <a:schemeClr val="tx1"/>
                </a:solidFill>
                <a:effectLst/>
                <a:latin typeface="+mn-lt"/>
                <a:ea typeface="+mn-ea"/>
                <a:cs typeface="+mn-cs"/>
              </a:rPr>
              <a:t>Personalised and precision medicine</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health-care innovations </a:t>
            </a:r>
            <a:r>
              <a:rPr lang="en-GB" sz="1200" kern="1200" dirty="0" err="1" smtClean="0">
                <a:solidFill>
                  <a:schemeClr val="tx1"/>
                </a:solidFill>
                <a:effectLst/>
                <a:latin typeface="+mn-lt"/>
                <a:ea typeface="+mn-ea"/>
                <a:cs typeface="+mn-cs"/>
              </a:rPr>
              <a:t>involing</a:t>
            </a:r>
            <a:r>
              <a:rPr lang="en-GB" sz="1200" kern="1200" dirty="0" smtClean="0">
                <a:solidFill>
                  <a:schemeClr val="tx1"/>
                </a:solidFill>
                <a:effectLst/>
                <a:latin typeface="+mn-lt"/>
                <a:ea typeface="+mn-ea"/>
                <a:cs typeface="+mn-cs"/>
              </a:rPr>
              <a:t> molecular diagnostics and pharmacogenomics.”</a:t>
            </a:r>
          </a:p>
          <a:p>
            <a:r>
              <a:rPr lang="en-GB" sz="1200" kern="1200" dirty="0" smtClean="0">
                <a:solidFill>
                  <a:schemeClr val="tx1"/>
                </a:solidFill>
                <a:effectLst/>
                <a:latin typeface="+mn-lt"/>
                <a:ea typeface="+mn-ea"/>
                <a:cs typeface="+mn-cs"/>
              </a:rPr>
              <a:t>targeting therapies for patients who are already ill. It also includes the ability to identify healthy individuals at elevated risk of disease, enabling preventive measures to be targeted towards those who could benefit most.”</a:t>
            </a:r>
          </a:p>
          <a:p>
            <a:r>
              <a:rPr lang="en-GB" sz="1200" b="1" i="1" kern="1200" dirty="0" smtClean="0">
                <a:solidFill>
                  <a:schemeClr val="tx1"/>
                </a:solidFill>
                <a:effectLst/>
                <a:latin typeface="+mn-lt"/>
                <a:ea typeface="+mn-ea"/>
                <a:cs typeface="+mn-cs"/>
              </a:rPr>
              <a:t>Source</a:t>
            </a:r>
            <a:r>
              <a:rPr lang="en-GB" sz="1200" b="1"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Dzau</a:t>
            </a:r>
            <a:r>
              <a:rPr lang="en-GB" sz="1200" kern="1200" dirty="0" smtClean="0">
                <a:solidFill>
                  <a:schemeClr val="tx1"/>
                </a:solidFill>
                <a:effectLst/>
                <a:latin typeface="+mn-lt"/>
                <a:ea typeface="+mn-ea"/>
                <a:cs typeface="+mn-cs"/>
              </a:rPr>
              <a:t> V.J., Ginsberg, G.S. van </a:t>
            </a:r>
            <a:r>
              <a:rPr lang="en-GB" sz="1200" kern="1200" dirty="0" err="1" smtClean="0">
                <a:solidFill>
                  <a:schemeClr val="tx1"/>
                </a:solidFill>
                <a:effectLst/>
                <a:latin typeface="+mn-lt"/>
                <a:ea typeface="+mn-ea"/>
                <a:cs typeface="+mn-cs"/>
              </a:rPr>
              <a:t>Njuys</a:t>
            </a:r>
            <a:r>
              <a:rPr lang="en-GB" sz="1200" kern="1200" dirty="0" smtClean="0">
                <a:solidFill>
                  <a:schemeClr val="tx1"/>
                </a:solidFill>
                <a:effectLst/>
                <a:latin typeface="+mn-lt"/>
                <a:ea typeface="+mn-ea"/>
                <a:cs typeface="+mn-cs"/>
              </a:rPr>
              <a:t>, K., </a:t>
            </a:r>
            <a:r>
              <a:rPr lang="en-GB" sz="1200" kern="1200" dirty="0" err="1" smtClean="0">
                <a:solidFill>
                  <a:schemeClr val="tx1"/>
                </a:solidFill>
                <a:effectLst/>
                <a:latin typeface="+mn-lt"/>
                <a:ea typeface="+mn-ea"/>
                <a:cs typeface="+mn-cs"/>
              </a:rPr>
              <a:t>Agus</a:t>
            </a:r>
            <a:r>
              <a:rPr lang="en-GB" sz="1200" kern="1200" dirty="0" smtClean="0">
                <a:solidFill>
                  <a:schemeClr val="tx1"/>
                </a:solidFill>
                <a:effectLst/>
                <a:latin typeface="+mn-lt"/>
                <a:ea typeface="+mn-ea"/>
                <a:cs typeface="+mn-cs"/>
              </a:rPr>
              <a:t>, D., Goldman, D. (2015) Aligning incentives to fulfil the promise of personalised medicine.  </a:t>
            </a:r>
            <a:r>
              <a:rPr lang="en-GB" sz="1200" i="1" kern="1200" dirty="0" smtClean="0">
                <a:solidFill>
                  <a:schemeClr val="tx1"/>
                </a:solidFill>
                <a:effectLst/>
                <a:latin typeface="+mn-lt"/>
                <a:ea typeface="+mn-ea"/>
                <a:cs typeface="+mn-cs"/>
              </a:rPr>
              <a:t>Lancet</a:t>
            </a:r>
            <a:r>
              <a:rPr lang="en-GB" sz="1200" kern="1200" dirty="0" smtClean="0">
                <a:solidFill>
                  <a:schemeClr val="tx1"/>
                </a:solidFill>
                <a:effectLst/>
                <a:latin typeface="+mn-lt"/>
                <a:ea typeface="+mn-ea"/>
                <a:cs typeface="+mn-cs"/>
              </a:rPr>
              <a:t> 2015; 385:2118.</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A8D0DF1F-007B-B445-8716-DA52DF33EAE2}" type="slidenum">
              <a:rPr lang="en-US"/>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301E2AE7-2612-3347-9191-CCBF6070DBE3}" type="slidenum">
              <a:rPr lang="en-US" sz="1200">
                <a:latin typeface="Calibri" charset="0"/>
              </a:rPr>
              <a:pPr algn="r"/>
              <a:t>20</a:t>
            </a:fld>
            <a:endParaRPr lang="en-US" sz="1200">
              <a:latin typeface="Calibri" charset="0"/>
            </a:endParaRPr>
          </a:p>
        </p:txBody>
      </p:sp>
      <p:sp>
        <p:nvSpPr>
          <p:cNvPr id="2355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3556"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Mental health £11 </a:t>
            </a:r>
            <a:r>
              <a:rPr lang="en-US" dirty="0" err="1" smtClean="0"/>
              <a:t>Bn</a:t>
            </a:r>
            <a:r>
              <a:rPr lang="en-US" dirty="0" smtClean="0"/>
              <a:t> directly, perhaps another £5</a:t>
            </a:r>
            <a:r>
              <a:rPr lang="en-US" baseline="0" dirty="0" smtClean="0"/>
              <a:t> </a:t>
            </a:r>
            <a:r>
              <a:rPr lang="en-US" baseline="0" dirty="0" err="1" smtClean="0"/>
              <a:t>Bn</a:t>
            </a:r>
            <a:r>
              <a:rPr lang="en-US" baseline="0" dirty="0" smtClean="0"/>
              <a:t> in hidden costs of people with physical problems with significant psychological factors </a:t>
            </a:r>
            <a:r>
              <a:rPr lang="en-US" dirty="0" smtClean="0"/>
              <a:t>at this point participants</a:t>
            </a:r>
            <a:r>
              <a:rPr lang="en-US" baseline="0" dirty="0" smtClean="0"/>
              <a:t> will say , rightly, that lots of people have more than one condition , so move on to the next slide </a:t>
            </a:r>
            <a:endParaRPr lang="en-US" dirty="0" smtClean="0"/>
          </a:p>
          <a:p>
            <a:pPr eaLnBrk="1" hangingPunct="1">
              <a:spcBef>
                <a:spcPct val="0"/>
              </a:spcBef>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301E2AE7-2612-3347-9191-CCBF6070DBE3}" type="slidenum">
              <a:rPr lang="en-US" sz="1200">
                <a:latin typeface="Calibri" charset="0"/>
              </a:rPr>
              <a:pPr algn="r"/>
              <a:t>21</a:t>
            </a:fld>
            <a:endParaRPr lang="en-US" sz="1200">
              <a:latin typeface="Calibri" charset="0"/>
            </a:endParaRPr>
          </a:p>
        </p:txBody>
      </p:sp>
      <p:sp>
        <p:nvSpPr>
          <p:cNvPr id="2355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3556"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Mental health £11 </a:t>
            </a:r>
            <a:r>
              <a:rPr lang="en-US" dirty="0" err="1" smtClean="0"/>
              <a:t>Bn</a:t>
            </a:r>
            <a:r>
              <a:rPr lang="en-US" dirty="0" smtClean="0"/>
              <a:t> directly, perhaps another £5</a:t>
            </a:r>
            <a:r>
              <a:rPr lang="en-US" baseline="0" dirty="0" smtClean="0"/>
              <a:t> </a:t>
            </a:r>
            <a:r>
              <a:rPr lang="en-US" baseline="0" dirty="0" err="1" smtClean="0"/>
              <a:t>Bn</a:t>
            </a:r>
            <a:r>
              <a:rPr lang="en-US" baseline="0" dirty="0" smtClean="0"/>
              <a:t> in hidden costs of people with physical problems with significant psychological factors </a:t>
            </a:r>
            <a:r>
              <a:rPr lang="en-US" dirty="0" smtClean="0"/>
              <a:t>at this point participants</a:t>
            </a:r>
            <a:r>
              <a:rPr lang="en-US" baseline="0" dirty="0" smtClean="0"/>
              <a:t> will say , rightly, that lots of people have more than one condition , so move on to the next slide </a:t>
            </a:r>
            <a:endParaRPr lang="en-US" dirty="0" smtClean="0"/>
          </a:p>
          <a:p>
            <a:pPr eaLnBrk="1" hangingPunct="1">
              <a:spcBef>
                <a:spcPct val="0"/>
              </a:spcBef>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9B8ECD6-0D1A-5E49-998D-C511A168B606}" type="datetimeFigureOut">
              <a:rPr lang="en-US" smtClean="0"/>
              <a:pPr/>
              <a:t>17/03/2016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E610E-7275-0740-860C-99A83DC2AD6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9B8ECD6-0D1A-5E49-998D-C511A168B606}" type="datetimeFigureOut">
              <a:rPr lang="en-US" smtClean="0"/>
              <a:pPr/>
              <a:t>17/03/2016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E610E-7275-0740-860C-99A83DC2AD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9B8ECD6-0D1A-5E49-998D-C511A168B606}" type="datetimeFigureOut">
              <a:rPr lang="en-US" smtClean="0"/>
              <a:pPr/>
              <a:t>17/03/2016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E610E-7275-0740-860C-99A83DC2AD6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mple bullets slide">
    <p:spTree>
      <p:nvGrpSpPr>
        <p:cNvPr id="1" name=""/>
        <p:cNvGrpSpPr/>
        <p:nvPr/>
      </p:nvGrpSpPr>
      <p:grpSpPr>
        <a:xfrm>
          <a:off x="0" y="0"/>
          <a:ext cx="0" cy="0"/>
          <a:chOff x="0" y="0"/>
          <a:chExt cx="0" cy="0"/>
        </a:xfrm>
      </p:grpSpPr>
      <p:sp>
        <p:nvSpPr>
          <p:cNvPr id="4" name="Rectangle 7"/>
          <p:cNvSpPr/>
          <p:nvPr userDrawn="1"/>
        </p:nvSpPr>
        <p:spPr>
          <a:xfrm>
            <a:off x="0" y="0"/>
            <a:ext cx="9144000" cy="6381750"/>
          </a:xfrm>
          <a:prstGeom prst="rect">
            <a:avLst/>
          </a:prstGeom>
          <a:solidFill>
            <a:schemeClr val="bg1">
              <a:lumMod val="95000"/>
              <a:alpha val="50000"/>
            </a:schemeClr>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TextBox 10"/>
          <p:cNvSpPr txBox="1"/>
          <p:nvPr userDrawn="1"/>
        </p:nvSpPr>
        <p:spPr>
          <a:xfrm>
            <a:off x="-1" y="6367426"/>
            <a:ext cx="2288575" cy="338554"/>
          </a:xfrm>
          <a:prstGeom prst="rect">
            <a:avLst/>
          </a:prstGeom>
          <a:noFill/>
        </p:spPr>
        <p:txBody>
          <a:bodyPr wrap="none">
            <a:spAutoFit/>
          </a:bodyPr>
          <a:lstStyle/>
          <a:p>
            <a:r>
              <a:rPr lang="en-US" sz="1600" dirty="0" err="1" smtClean="0">
                <a:solidFill>
                  <a:srgbClr val="000066"/>
                </a:solidFill>
                <a:effectLst>
                  <a:outerShdw blurRad="38100" dist="38100" dir="2700000" algn="tl">
                    <a:srgbClr val="C0C0C0"/>
                  </a:outerShdw>
                </a:effectLst>
              </a:rPr>
              <a:t>BetterValueHealthcare</a:t>
            </a:r>
            <a:endParaRPr lang="en-GB" sz="1600" dirty="0">
              <a:solidFill>
                <a:srgbClr val="000066"/>
              </a:solidFill>
              <a:effectLst>
                <a:outerShdw blurRad="38100" dist="38100" dir="2700000" algn="tl">
                  <a:srgbClr val="C0C0C0"/>
                </a:outerShdw>
              </a:effectLst>
            </a:endParaRPr>
          </a:p>
        </p:txBody>
      </p:sp>
      <p:sp>
        <p:nvSpPr>
          <p:cNvPr id="13" name="Text Placeholder 12"/>
          <p:cNvSpPr>
            <a:spLocks noGrp="1"/>
          </p:cNvSpPr>
          <p:nvPr>
            <p:ph type="body" sz="quarter" idx="10"/>
          </p:nvPr>
        </p:nvSpPr>
        <p:spPr>
          <a:xfrm>
            <a:off x="179511" y="1628800"/>
            <a:ext cx="8640961" cy="4248472"/>
          </a:xfrm>
        </p:spPr>
        <p:txBody>
          <a:bodyPr anchor="ctr"/>
          <a:lstStyle>
            <a:lvl1pPr algn="l">
              <a:defRPr sz="3600"/>
            </a:lvl1pPr>
            <a:lvl2pPr marL="742950" indent="-285750" algn="l">
              <a:buFont typeface="Wingdings" pitchFamily="2" charset="2"/>
              <a:buChar char="§"/>
              <a:defRPr/>
            </a:lvl2pPr>
            <a:lvl3pPr marL="1143000" indent="-228600" algn="l">
              <a:buFont typeface="Wingdings" pitchFamily="2" charset="2"/>
              <a:buChar char="§"/>
              <a:defRPr/>
            </a:lvl3pPr>
            <a:lvl4pPr marL="1600200" indent="-228600" algn="l">
              <a:buFont typeface="Wingdings" pitchFamily="2" charset="2"/>
              <a:buChar char="§"/>
              <a:defRPr/>
            </a:lvl4pPr>
            <a:lvl5pPr marL="2057400" indent="-228600" algn="l">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itle 13"/>
          <p:cNvSpPr>
            <a:spLocks noGrp="1"/>
          </p:cNvSpPr>
          <p:nvPr>
            <p:ph type="title"/>
          </p:nvPr>
        </p:nvSpPr>
        <p:spPr>
          <a:xfrm>
            <a:off x="179388" y="274638"/>
            <a:ext cx="8640762" cy="1282154"/>
          </a:xfrm>
        </p:spPr>
        <p:txBody>
          <a:bodyPr/>
          <a:lstStyle>
            <a:lvl1pPr>
              <a:defRPr b="1" cap="all" baseline="0"/>
            </a:lvl1pPr>
          </a:lstStyle>
          <a:p>
            <a:r>
              <a:rPr lang="en-US" dirty="0" smtClean="0"/>
              <a:t>Click to edit Master title style</a:t>
            </a:r>
            <a:endParaRPr lang="en-GB" dirty="0"/>
          </a:p>
        </p:txBody>
      </p:sp>
      <p:pic>
        <p:nvPicPr>
          <p:cNvPr id="1026" name="Picture 2" descr="C:\Users\Adam\Dropbox\Adam Tam (1)\Masterclasses\BVHC value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91859" y="6404227"/>
            <a:ext cx="652141" cy="45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45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9B8ECD6-0D1A-5E49-998D-C511A168B606}" type="datetimeFigureOut">
              <a:rPr lang="en-US" smtClean="0"/>
              <a:pPr/>
              <a:t>17/03/2016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E610E-7275-0740-860C-99A83DC2AD6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9B8ECD6-0D1A-5E49-998D-C511A168B606}" type="datetimeFigureOut">
              <a:rPr lang="en-US" smtClean="0"/>
              <a:pPr/>
              <a:t>17/03/2016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E610E-7275-0740-860C-99A83DC2AD6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E9B8ECD6-0D1A-5E49-998D-C511A168B606}" type="datetimeFigureOut">
              <a:rPr lang="en-US" smtClean="0"/>
              <a:pPr/>
              <a:t>17/03/2016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BE610E-7275-0740-860C-99A83DC2AD6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9B8ECD6-0D1A-5E49-998D-C511A168B606}" type="datetimeFigureOut">
              <a:rPr lang="en-US" smtClean="0"/>
              <a:pPr/>
              <a:t>17/03/2016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BE610E-7275-0740-860C-99A83DC2AD6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9B8ECD6-0D1A-5E49-998D-C511A168B606}" type="datetimeFigureOut">
              <a:rPr lang="en-US" smtClean="0"/>
              <a:pPr/>
              <a:t>17/03/2016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BE610E-7275-0740-860C-99A83DC2AD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8ECD6-0D1A-5E49-998D-C511A168B606}" type="datetimeFigureOut">
              <a:rPr lang="en-US" smtClean="0"/>
              <a:pPr/>
              <a:t>17/03/2016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BE610E-7275-0740-860C-99A83DC2AD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9B8ECD6-0D1A-5E49-998D-C511A168B606}" type="datetimeFigureOut">
              <a:rPr lang="en-US" smtClean="0"/>
              <a:pPr/>
              <a:t>17/03/2016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BE610E-7275-0740-860C-99A83DC2AD6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9B8ECD6-0D1A-5E49-998D-C511A168B606}" type="datetimeFigureOut">
              <a:rPr lang="en-US" smtClean="0"/>
              <a:pPr/>
              <a:t>17/03/2016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BE610E-7275-0740-860C-99A83DC2AD6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B8ECD6-0D1A-5E49-998D-C511A168B606}" type="datetimeFigureOut">
              <a:rPr lang="en-US" smtClean="0"/>
              <a:pPr/>
              <a:t>17/03/2016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E610E-7275-0740-860C-99A83DC2AD6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3.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4.jpe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hyperlink" Target="http://www.bettervalue/" TargetMode="External"/><Relationship Id="rId5" Type="http://schemas.openxmlformats.org/officeDocument/2006/relationships/hyperlink" Target="https://t.co/UOrPJ0Auy0" TargetMode="External"/><Relationship Id="rId6" Type="http://schemas.openxmlformats.org/officeDocument/2006/relationships/image" Target="../media/image17.jpg"/><Relationship Id="rId7" Type="http://schemas.openxmlformats.org/officeDocument/2006/relationships/image" Target="../media/image18.JPG"/><Relationship Id="rId1" Type="http://schemas.openxmlformats.org/officeDocument/2006/relationships/slideLayout" Target="../slideLayouts/slideLayout1.xml"/><Relationship Id="rId2"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503238"/>
            <a:ext cx="8229600" cy="1143000"/>
          </a:xfrm>
        </p:spPr>
        <p:txBody>
          <a:bodyPr>
            <a:normAutofit fontScale="90000"/>
          </a:bodyPr>
          <a:lstStyle/>
          <a:p>
            <a:r>
              <a:rPr lang="en-US" dirty="0" smtClean="0"/>
              <a:t>The future is not a destination awaiting our arrival like Land’s End or Tasmania</a:t>
            </a:r>
            <a:endParaRPr lang="en-US" dirty="0"/>
          </a:p>
        </p:txBody>
      </p:sp>
      <p:pic>
        <p:nvPicPr>
          <p:cNvPr id="3" name="Picture 2" descr="landsen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300" y="2044700"/>
            <a:ext cx="5867400" cy="4305300"/>
          </a:xfrm>
          <a:prstGeom prst="rect">
            <a:avLst/>
          </a:prstGeom>
        </p:spPr>
      </p:pic>
    </p:spTree>
    <p:extLst>
      <p:ext uri="{BB962C8B-B14F-4D97-AF65-F5344CB8AC3E}">
        <p14:creationId xmlns:p14="http://schemas.microsoft.com/office/powerpoint/2010/main" val="1705454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81" y="274638"/>
            <a:ext cx="10231755" cy="1143000"/>
          </a:xfrm>
        </p:spPr>
        <p:txBody>
          <a:bodyPr>
            <a:normAutofit fontScale="90000"/>
          </a:bodyPr>
          <a:lstStyle/>
          <a:p>
            <a:r>
              <a:rPr lang="en-GB" dirty="0" smtClean="0"/>
              <a:t>The Aim is </a:t>
            </a:r>
            <a:r>
              <a:rPr lang="en-GB" b="1" dirty="0" smtClean="0"/>
              <a:t>triple value</a:t>
            </a:r>
            <a:r>
              <a:rPr lang="en-GB" dirty="0" smtClean="0"/>
              <a:t> </a:t>
            </a:r>
            <a:r>
              <a:rPr lang="en-GB" b="1" dirty="0" smtClean="0"/>
              <a:t> </a:t>
            </a:r>
            <a:r>
              <a:rPr lang="en-GB" dirty="0" smtClean="0"/>
              <a:t/>
            </a:r>
            <a:br>
              <a:rPr lang="en-GB" dirty="0" smtClean="0"/>
            </a:br>
            <a:endParaRPr lang="en-US" dirty="0"/>
          </a:p>
        </p:txBody>
      </p:sp>
      <p:sp>
        <p:nvSpPr>
          <p:cNvPr id="3" name="Content Placeholder 2"/>
          <p:cNvSpPr>
            <a:spLocks noGrp="1"/>
          </p:cNvSpPr>
          <p:nvPr>
            <p:ph idx="1"/>
          </p:nvPr>
        </p:nvSpPr>
        <p:spPr>
          <a:xfrm>
            <a:off x="457200" y="1600200"/>
            <a:ext cx="4443506" cy="4525963"/>
          </a:xfrm>
        </p:spPr>
        <p:txBody>
          <a:bodyPr>
            <a:normAutofit/>
          </a:bodyPr>
          <a:lstStyle/>
          <a:p>
            <a:pPr lvl="0"/>
            <a:r>
              <a:rPr lang="en-GB" sz="2000" dirty="0" err="1" smtClean="0"/>
              <a:t>Allocative</a:t>
            </a:r>
            <a:r>
              <a:rPr lang="en-GB" sz="2000" dirty="0" smtClean="0"/>
              <a:t>, determined by </a:t>
            </a:r>
            <a:r>
              <a:rPr lang="en-GB" sz="2000" smtClean="0"/>
              <a:t>how well the </a:t>
            </a:r>
            <a:r>
              <a:rPr lang="en-GB" sz="2000" dirty="0" smtClean="0"/>
              <a:t>assets are distributed to different sub groups in the population</a:t>
            </a:r>
          </a:p>
          <a:p>
            <a:pPr lvl="1"/>
            <a:r>
              <a:rPr lang="en-GB" sz="2000" dirty="0" smtClean="0"/>
              <a:t>Between programme </a:t>
            </a:r>
          </a:p>
          <a:p>
            <a:pPr lvl="1"/>
            <a:r>
              <a:rPr lang="en-GB" sz="2000" dirty="0" smtClean="0"/>
              <a:t>Between system</a:t>
            </a:r>
          </a:p>
          <a:p>
            <a:pPr lvl="1"/>
            <a:r>
              <a:rPr lang="en-GB" sz="2000" dirty="0" smtClean="0"/>
              <a:t>Within system  </a:t>
            </a:r>
          </a:p>
          <a:p>
            <a:pPr lvl="0"/>
            <a:r>
              <a:rPr lang="en-GB" sz="2000" dirty="0" smtClean="0"/>
              <a:t>Technical, determined by how well resources are used for outcomes for all the people in need in the population</a:t>
            </a:r>
          </a:p>
          <a:p>
            <a:r>
              <a:rPr lang="en-GB" sz="2000" dirty="0" smtClean="0"/>
              <a:t>Personalised value, determined by how well the outcome relates to the values of each individual </a:t>
            </a:r>
            <a:endParaRPr lang="en-US" sz="2000" dirty="0"/>
          </a:p>
        </p:txBody>
      </p:sp>
      <p:pic>
        <p:nvPicPr>
          <p:cNvPr id="4" name="Picture 3" descr="aomrc.tiff"/>
          <p:cNvPicPr>
            <a:picLocks noChangeAspect="1"/>
          </p:cNvPicPr>
          <p:nvPr/>
        </p:nvPicPr>
        <p:blipFill>
          <a:blip r:embed="rId3"/>
          <a:stretch>
            <a:fillRect/>
          </a:stretch>
        </p:blipFill>
        <p:spPr>
          <a:xfrm>
            <a:off x="5623859" y="2315882"/>
            <a:ext cx="3319125" cy="3488769"/>
          </a:xfrm>
          <a:prstGeom prst="rect">
            <a:avLst/>
          </a:prstGeom>
        </p:spPr>
      </p:pic>
      <p:sp>
        <p:nvSpPr>
          <p:cNvPr id="5" name="TextBox 4"/>
          <p:cNvSpPr txBox="1"/>
          <p:nvPr/>
        </p:nvSpPr>
        <p:spPr>
          <a:xfrm>
            <a:off x="673873" y="5804651"/>
            <a:ext cx="8269111" cy="1015663"/>
          </a:xfrm>
          <a:prstGeom prst="rect">
            <a:avLst/>
          </a:prstGeom>
          <a:noFill/>
        </p:spPr>
        <p:txBody>
          <a:bodyPr wrap="square" rtlCol="0">
            <a:spAutoFit/>
          </a:bodyPr>
          <a:lstStyle/>
          <a:p>
            <a:r>
              <a:rPr lang="en-GB" sz="2000" b="1" dirty="0"/>
              <a:t>waste is anything that does not add </a:t>
            </a:r>
            <a:r>
              <a:rPr lang="en-GB" sz="2000" b="1" dirty="0" smtClean="0"/>
              <a:t>value and as the Academy’s re[port emphasises we need to develop a ‘culture of stewardship’ to ensure the NHS will be with us in 2025 and 2035 </a:t>
            </a:r>
            <a:endParaRPr lang="en-US" sz="2000" b="1" dirty="0"/>
          </a:p>
        </p:txBody>
      </p:sp>
    </p:spTree>
    <p:extLst>
      <p:ext uri="{BB962C8B-B14F-4D97-AF65-F5344CB8AC3E}">
        <p14:creationId xmlns:p14="http://schemas.microsoft.com/office/powerpoint/2010/main" val="32649424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753713" y="2801089"/>
            <a:ext cx="1663907" cy="165333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607305" y="1998507"/>
            <a:ext cx="2744090" cy="266434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3" name="TextBox 2"/>
          <p:cNvSpPr txBox="1"/>
          <p:nvPr/>
        </p:nvSpPr>
        <p:spPr>
          <a:xfrm>
            <a:off x="1753713" y="3198424"/>
            <a:ext cx="1951131" cy="769441"/>
          </a:xfrm>
          <a:prstGeom prst="rect">
            <a:avLst/>
          </a:prstGeom>
          <a:noFill/>
        </p:spPr>
        <p:txBody>
          <a:bodyPr wrap="square" rtlCol="0">
            <a:spAutoFit/>
          </a:bodyPr>
          <a:lstStyle/>
          <a:p>
            <a:r>
              <a:rPr lang="en-US" sz="2400" dirty="0" smtClean="0"/>
              <a:t>Productivity</a:t>
            </a:r>
          </a:p>
          <a:p>
            <a:r>
              <a:rPr lang="en-US" sz="2000" dirty="0" smtClean="0"/>
              <a:t>Outputs/Costs</a:t>
            </a:r>
            <a:endParaRPr lang="en-US" sz="2000" dirty="0"/>
          </a:p>
        </p:txBody>
      </p:sp>
      <p:sp>
        <p:nvSpPr>
          <p:cNvPr id="8" name="TextBox 7"/>
          <p:cNvSpPr txBox="1"/>
          <p:nvPr/>
        </p:nvSpPr>
        <p:spPr>
          <a:xfrm>
            <a:off x="2089412" y="1998507"/>
            <a:ext cx="3230864" cy="830997"/>
          </a:xfrm>
          <a:prstGeom prst="rect">
            <a:avLst/>
          </a:prstGeom>
          <a:noFill/>
        </p:spPr>
        <p:txBody>
          <a:bodyPr wrap="square" rtlCol="0">
            <a:spAutoFit/>
          </a:bodyPr>
          <a:lstStyle/>
          <a:p>
            <a:r>
              <a:rPr lang="en-US" sz="2800" dirty="0" smtClean="0"/>
              <a:t>Efficiency</a:t>
            </a:r>
          </a:p>
          <a:p>
            <a:r>
              <a:rPr lang="en-US" sz="2000" dirty="0" smtClean="0"/>
              <a:t>Outcomes/costs</a:t>
            </a:r>
            <a:endParaRPr lang="en-US" sz="2000" dirty="0"/>
          </a:p>
        </p:txBody>
      </p:sp>
      <p:sp>
        <p:nvSpPr>
          <p:cNvPr id="9" name="TextBox 8"/>
          <p:cNvSpPr txBox="1"/>
          <p:nvPr/>
        </p:nvSpPr>
        <p:spPr>
          <a:xfrm>
            <a:off x="1753713" y="766989"/>
            <a:ext cx="4332720" cy="584776"/>
          </a:xfrm>
          <a:prstGeom prst="rect">
            <a:avLst/>
          </a:prstGeom>
          <a:noFill/>
        </p:spPr>
        <p:txBody>
          <a:bodyPr wrap="square" rtlCol="0">
            <a:spAutoFit/>
          </a:bodyPr>
          <a:lstStyle/>
          <a:p>
            <a:r>
              <a:rPr lang="en-US" sz="3200" dirty="0" smtClean="0"/>
              <a:t>         </a:t>
            </a:r>
            <a:r>
              <a:rPr lang="en-US" sz="2000" dirty="0" smtClean="0"/>
              <a:t>     </a:t>
            </a:r>
            <a:endParaRPr lang="en-US" sz="2000" dirty="0"/>
          </a:p>
        </p:txBody>
      </p:sp>
      <p:sp>
        <p:nvSpPr>
          <p:cNvPr id="4" name="TextBox 3"/>
          <p:cNvSpPr txBox="1"/>
          <p:nvPr/>
        </p:nvSpPr>
        <p:spPr>
          <a:xfrm>
            <a:off x="4699000" y="1092200"/>
            <a:ext cx="3721100" cy="3046988"/>
          </a:xfrm>
          <a:prstGeom prst="rect">
            <a:avLst/>
          </a:prstGeom>
          <a:noFill/>
        </p:spPr>
        <p:txBody>
          <a:bodyPr wrap="square" rtlCol="0">
            <a:spAutoFit/>
          </a:bodyPr>
          <a:lstStyle/>
          <a:p>
            <a:r>
              <a:rPr lang="en-US" sz="2400" dirty="0" smtClean="0"/>
              <a:t>Costs are not only £££ but also </a:t>
            </a:r>
          </a:p>
          <a:p>
            <a:endParaRPr lang="en-US" sz="2400" dirty="0"/>
          </a:p>
          <a:p>
            <a:pPr marL="285750" indent="-285750">
              <a:buFont typeface="Arial"/>
              <a:buChar char="•"/>
            </a:pPr>
            <a:r>
              <a:rPr lang="en-US" sz="2400" dirty="0" smtClean="0"/>
              <a:t>Carbon costs, </a:t>
            </a:r>
          </a:p>
          <a:p>
            <a:pPr marL="285750" indent="-285750">
              <a:buFont typeface="Arial"/>
              <a:buChar char="•"/>
            </a:pPr>
            <a:r>
              <a:rPr lang="en-US" sz="2400" dirty="0" smtClean="0"/>
              <a:t>Time, particularly the Time of patients and </a:t>
            </a:r>
            <a:r>
              <a:rPr lang="en-US" sz="2400" dirty="0" err="1" smtClean="0"/>
              <a:t>carers</a:t>
            </a:r>
            <a:r>
              <a:rPr lang="en-US" sz="2400" dirty="0" smtClean="0"/>
              <a:t> and</a:t>
            </a:r>
          </a:p>
          <a:p>
            <a:pPr marL="285750" indent="-285750">
              <a:buFont typeface="Arial"/>
              <a:buChar char="•"/>
            </a:pPr>
            <a:r>
              <a:rPr lang="en-US" sz="2400" dirty="0" smtClean="0"/>
              <a:t>Lost opportunity </a:t>
            </a:r>
            <a:endParaRPr lang="en-US" sz="2400" dirty="0"/>
          </a:p>
        </p:txBody>
      </p:sp>
    </p:spTree>
    <p:extLst>
      <p:ext uri="{BB962C8B-B14F-4D97-AF65-F5344CB8AC3E}">
        <p14:creationId xmlns:p14="http://schemas.microsoft.com/office/powerpoint/2010/main" val="11816050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753713" y="2801089"/>
            <a:ext cx="1663907" cy="165333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607305" y="1998507"/>
            <a:ext cx="2744090" cy="266434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7" name="Oval 6"/>
          <p:cNvSpPr/>
          <p:nvPr/>
        </p:nvSpPr>
        <p:spPr>
          <a:xfrm>
            <a:off x="1476576" y="504197"/>
            <a:ext cx="5227684" cy="447911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753713" y="3198424"/>
            <a:ext cx="1951131" cy="769441"/>
          </a:xfrm>
          <a:prstGeom prst="rect">
            <a:avLst/>
          </a:prstGeom>
          <a:noFill/>
        </p:spPr>
        <p:txBody>
          <a:bodyPr wrap="square" rtlCol="0">
            <a:spAutoFit/>
          </a:bodyPr>
          <a:lstStyle/>
          <a:p>
            <a:r>
              <a:rPr lang="en-US" sz="2400" dirty="0" smtClean="0"/>
              <a:t>Productivity</a:t>
            </a:r>
          </a:p>
          <a:p>
            <a:r>
              <a:rPr lang="en-US" sz="2000" dirty="0" smtClean="0"/>
              <a:t>Outputs/Costs</a:t>
            </a:r>
            <a:endParaRPr lang="en-US" sz="2000" dirty="0"/>
          </a:p>
        </p:txBody>
      </p:sp>
      <p:sp>
        <p:nvSpPr>
          <p:cNvPr id="8" name="TextBox 7"/>
          <p:cNvSpPr txBox="1"/>
          <p:nvPr/>
        </p:nvSpPr>
        <p:spPr>
          <a:xfrm>
            <a:off x="2089412" y="1998507"/>
            <a:ext cx="3230864" cy="830997"/>
          </a:xfrm>
          <a:prstGeom prst="rect">
            <a:avLst/>
          </a:prstGeom>
          <a:noFill/>
        </p:spPr>
        <p:txBody>
          <a:bodyPr wrap="square" rtlCol="0">
            <a:spAutoFit/>
          </a:bodyPr>
          <a:lstStyle/>
          <a:p>
            <a:r>
              <a:rPr lang="en-US" sz="2800" dirty="0" smtClean="0"/>
              <a:t>Efficiency</a:t>
            </a:r>
          </a:p>
          <a:p>
            <a:r>
              <a:rPr lang="en-US" sz="2000" dirty="0" smtClean="0"/>
              <a:t>Outcomes/costs</a:t>
            </a:r>
            <a:endParaRPr lang="en-US" sz="2000" dirty="0"/>
          </a:p>
        </p:txBody>
      </p:sp>
      <p:sp>
        <p:nvSpPr>
          <p:cNvPr id="9" name="TextBox 8"/>
          <p:cNvSpPr txBox="1"/>
          <p:nvPr/>
        </p:nvSpPr>
        <p:spPr>
          <a:xfrm>
            <a:off x="1753713" y="766989"/>
            <a:ext cx="4332720" cy="2739211"/>
          </a:xfrm>
          <a:prstGeom prst="rect">
            <a:avLst/>
          </a:prstGeom>
          <a:noFill/>
        </p:spPr>
        <p:txBody>
          <a:bodyPr wrap="square" rtlCol="0">
            <a:spAutoFit/>
          </a:bodyPr>
          <a:lstStyle/>
          <a:p>
            <a:r>
              <a:rPr lang="en-US" sz="3200" dirty="0" smtClean="0"/>
              <a:t>                      Value</a:t>
            </a:r>
          </a:p>
          <a:p>
            <a:r>
              <a:rPr lang="en-US" sz="2000" dirty="0" smtClean="0"/>
              <a:t>                    Are the right patients being </a:t>
            </a:r>
          </a:p>
          <a:p>
            <a:r>
              <a:rPr lang="en-US" sz="2000" dirty="0"/>
              <a:t> </a:t>
            </a:r>
            <a:r>
              <a:rPr lang="en-US" sz="2000" dirty="0" smtClean="0"/>
              <a:t>                  seen or is there  either                        					1. harm from</a:t>
            </a:r>
          </a:p>
          <a:p>
            <a:r>
              <a:rPr lang="en-US" sz="2000" dirty="0"/>
              <a:t> </a:t>
            </a:r>
            <a:r>
              <a:rPr lang="en-US" sz="2000" dirty="0" smtClean="0"/>
              <a:t>                                        over diagnosis or </a:t>
            </a:r>
          </a:p>
          <a:p>
            <a:r>
              <a:rPr lang="en-US" sz="2000" dirty="0" smtClean="0"/>
              <a:t>                                           2. inequity from       </a:t>
            </a:r>
          </a:p>
          <a:p>
            <a:r>
              <a:rPr lang="en-US" sz="2000" dirty="0"/>
              <a:t>	</a:t>
            </a:r>
            <a:r>
              <a:rPr lang="en-US" sz="2000" dirty="0" smtClean="0"/>
              <a:t>				       underuse</a:t>
            </a:r>
          </a:p>
          <a:p>
            <a:r>
              <a:rPr lang="en-US" sz="2000" dirty="0" smtClean="0"/>
              <a:t>     </a:t>
            </a:r>
            <a:endParaRPr lang="en-US" sz="2000" dirty="0"/>
          </a:p>
        </p:txBody>
      </p:sp>
    </p:spTree>
    <p:extLst>
      <p:ext uri="{BB962C8B-B14F-4D97-AF65-F5344CB8AC3E}">
        <p14:creationId xmlns:p14="http://schemas.microsoft.com/office/powerpoint/2010/main" val="8489032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2560638"/>
            <a:ext cx="9626600" cy="1143000"/>
          </a:xfrm>
        </p:spPr>
        <p:txBody>
          <a:bodyPr>
            <a:normAutofit fontScale="90000"/>
          </a:bodyPr>
          <a:lstStyle/>
          <a:p>
            <a:r>
              <a:rPr lang="en-US" dirty="0" smtClean="0"/>
              <a:t>Cost effectiveness is not the same as value </a:t>
            </a:r>
            <a:br>
              <a:rPr lang="en-US" dirty="0" smtClean="0"/>
            </a:br>
            <a:r>
              <a:rPr lang="en-US" sz="2700" i="1" dirty="0" smtClean="0"/>
              <a:t>This </a:t>
            </a:r>
            <a:r>
              <a:rPr lang="en-US" sz="2700" i="1" dirty="0"/>
              <a:t>does not mean good economic analysis is essential</a:t>
            </a:r>
            <a:r>
              <a:rPr lang="en-GB" sz="2700" dirty="0"/>
              <a:t/>
            </a:r>
            <a:br>
              <a:rPr lang="en-GB" sz="2700" dirty="0"/>
            </a:br>
            <a:r>
              <a:rPr lang="en-US" sz="2700" i="1" dirty="0"/>
              <a:t>to influence policy (although it certainly helps), but good</a:t>
            </a:r>
            <a:r>
              <a:rPr lang="en-GB" sz="2700" dirty="0"/>
              <a:t/>
            </a:r>
            <a:br>
              <a:rPr lang="en-GB" sz="2700" dirty="0"/>
            </a:br>
            <a:r>
              <a:rPr lang="en-US" sz="2700" i="1" dirty="0"/>
              <a:t>policymakers will always be asking the question ‘ what is</a:t>
            </a:r>
            <a:r>
              <a:rPr lang="en-GB" sz="2700" dirty="0"/>
              <a:t/>
            </a:r>
            <a:br>
              <a:rPr lang="en-GB" sz="2700" dirty="0"/>
            </a:br>
            <a:r>
              <a:rPr lang="en-US" sz="2700" i="1" dirty="0"/>
              <a:t>the opportunity cost of this new initiative?’ . Policymakers</a:t>
            </a:r>
            <a:r>
              <a:rPr lang="en-GB" sz="2700" dirty="0"/>
              <a:t/>
            </a:r>
            <a:br>
              <a:rPr lang="en-GB" sz="2700" dirty="0"/>
            </a:br>
            <a:r>
              <a:rPr lang="en-US" sz="2700" i="1" dirty="0"/>
              <a:t>also therefore can be more numerate than scientists often</a:t>
            </a:r>
            <a:r>
              <a:rPr lang="en-GB" sz="2700" dirty="0"/>
              <a:t/>
            </a:r>
            <a:br>
              <a:rPr lang="en-GB" sz="2700" dirty="0"/>
            </a:br>
            <a:r>
              <a:rPr lang="en-US" sz="2700" i="1" dirty="0"/>
              <a:t>give them credit for, and have access to well trained</a:t>
            </a:r>
            <a:r>
              <a:rPr lang="en-GB" sz="2700" dirty="0"/>
              <a:t/>
            </a:r>
            <a:br>
              <a:rPr lang="en-GB" sz="2700" dirty="0"/>
            </a:br>
            <a:r>
              <a:rPr lang="en-US" sz="2700" i="1" dirty="0"/>
              <a:t>statisticians.</a:t>
            </a:r>
            <a:r>
              <a:rPr lang="en-GB" dirty="0"/>
              <a:t/>
            </a:r>
            <a:br>
              <a:rPr lang="en-GB" dirty="0"/>
            </a:br>
            <a:r>
              <a:rPr lang="en-GB" dirty="0" smtClean="0"/>
              <a:t/>
            </a:r>
            <a:br>
              <a:rPr lang="en-GB" dirty="0" smtClean="0"/>
            </a:br>
            <a:r>
              <a:rPr lang="en-GB" sz="1800" dirty="0" smtClean="0"/>
              <a:t>Chris </a:t>
            </a:r>
            <a:r>
              <a:rPr lang="en-GB" sz="1800" dirty="0" err="1" smtClean="0"/>
              <a:t>Whitty</a:t>
            </a:r>
            <a:r>
              <a:rPr lang="en-GB" sz="1800" dirty="0" smtClean="0"/>
              <a:t> </a:t>
            </a:r>
            <a:br>
              <a:rPr lang="en-GB" sz="1800" dirty="0" smtClean="0"/>
            </a:br>
            <a:r>
              <a:rPr lang="en-GB" sz="1800" dirty="0"/>
              <a:t/>
            </a:r>
            <a:br>
              <a:rPr lang="en-GB" sz="1800" dirty="0"/>
            </a:br>
            <a:r>
              <a:rPr lang="en-US" sz="1800" dirty="0" smtClean="0"/>
              <a:t>What </a:t>
            </a:r>
            <a:r>
              <a:rPr lang="en-US" sz="1800" dirty="0"/>
              <a:t>makes an academic paper useful for</a:t>
            </a:r>
            <a:br>
              <a:rPr lang="en-US" sz="1800" dirty="0"/>
            </a:br>
            <a:r>
              <a:rPr lang="en-US" sz="1800" dirty="0"/>
              <a:t>health policy</a:t>
            </a:r>
            <a:r>
              <a:rPr lang="en-US" sz="1800" dirty="0" smtClean="0"/>
              <a:t>?</a:t>
            </a:r>
            <a:br>
              <a:rPr lang="en-US" sz="1800" dirty="0" smtClean="0"/>
            </a:br>
            <a:r>
              <a:rPr lang="en-US" sz="1600" dirty="0"/>
              <a:t>BMC Medicine (2015) 13:301</a:t>
            </a:r>
            <a:endParaRPr lang="en-US" sz="1800" dirty="0"/>
          </a:p>
        </p:txBody>
      </p:sp>
    </p:spTree>
    <p:extLst>
      <p:ext uri="{BB962C8B-B14F-4D97-AF65-F5344CB8AC3E}">
        <p14:creationId xmlns:p14="http://schemas.microsoft.com/office/powerpoint/2010/main" val="734560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700" y="1803400"/>
            <a:ext cx="7810500" cy="4708981"/>
          </a:xfrm>
          <a:prstGeom prst="rect">
            <a:avLst/>
          </a:prstGeom>
          <a:noFill/>
        </p:spPr>
        <p:txBody>
          <a:bodyPr wrap="square" rtlCol="0">
            <a:spAutoFit/>
          </a:bodyPr>
          <a:lstStyle/>
          <a:p>
            <a:pPr marL="800100" lvl="1" indent="-342900">
              <a:buFont typeface="+mj-lt"/>
              <a:buAutoNum type="arabicPeriod"/>
            </a:pPr>
            <a:r>
              <a:rPr lang="en-US" sz="2000" dirty="0"/>
              <a:t>Ensuring that every individual receives high personal value by providing people with full information about the risks and benefits of the intervention being offered </a:t>
            </a:r>
            <a:r>
              <a:rPr lang="en-GB" sz="2000" dirty="0"/>
              <a:t> </a:t>
            </a:r>
            <a:r>
              <a:rPr lang="en-US" sz="2000" dirty="0"/>
              <a:t>and relating that to the problem that bothers them most and their values and preferences </a:t>
            </a:r>
            <a:endParaRPr lang="en-GB" sz="2000" dirty="0"/>
          </a:p>
          <a:p>
            <a:pPr marL="800100" lvl="1" indent="-342900">
              <a:buFont typeface="+mj-lt"/>
              <a:buAutoNum type="arabicPeriod"/>
            </a:pPr>
            <a:r>
              <a:rPr lang="en-US" sz="2000" dirty="0" smtClean="0"/>
              <a:t>Shifting </a:t>
            </a:r>
            <a:r>
              <a:rPr lang="en-US" sz="2000" dirty="0"/>
              <a:t>resource from </a:t>
            </a:r>
            <a:r>
              <a:rPr lang="en-US" sz="2000" dirty="0" smtClean="0"/>
              <a:t>budgets </a:t>
            </a:r>
            <a:r>
              <a:rPr lang="en-US" sz="2000" dirty="0"/>
              <a:t>where there is evidence </a:t>
            </a:r>
            <a:r>
              <a:rPr lang="en-US" sz="2000" dirty="0" smtClean="0"/>
              <a:t>from unwarranted variation of </a:t>
            </a:r>
            <a:r>
              <a:rPr lang="en-US" sz="2000" dirty="0"/>
              <a:t>overuse or lower value to </a:t>
            </a:r>
            <a:r>
              <a:rPr lang="en-US" sz="2000" dirty="0" smtClean="0"/>
              <a:t>budgets for </a:t>
            </a:r>
            <a:r>
              <a:rPr lang="en-US" sz="2000" dirty="0"/>
              <a:t>populations in which there is evidence of underuse and inequity </a:t>
            </a:r>
            <a:endParaRPr lang="en-GB" sz="2000" dirty="0"/>
          </a:p>
          <a:p>
            <a:pPr marL="800100" lvl="1" indent="-342900">
              <a:buFont typeface="+mj-lt"/>
              <a:buAutoNum type="arabicPeriod"/>
            </a:pPr>
            <a:r>
              <a:rPr lang="en-US" sz="2000" dirty="0"/>
              <a:t>Ensuring that those  people in the population who will derive  most </a:t>
            </a:r>
            <a:r>
              <a:rPr lang="en-US" sz="2000" dirty="0" smtClean="0"/>
              <a:t>value from a </a:t>
            </a:r>
            <a:r>
              <a:rPr lang="en-US" sz="2000" dirty="0"/>
              <a:t>service </a:t>
            </a:r>
            <a:r>
              <a:rPr lang="en-US" sz="2000" dirty="0" smtClean="0"/>
              <a:t>reach </a:t>
            </a:r>
            <a:r>
              <a:rPr lang="en-US" sz="2000" dirty="0"/>
              <a:t>that service </a:t>
            </a:r>
          </a:p>
          <a:p>
            <a:pPr marL="800100" lvl="1" indent="-342900">
              <a:buFont typeface="+mj-lt"/>
              <a:buAutoNum type="arabicPeriod"/>
            </a:pPr>
            <a:r>
              <a:rPr lang="en-US" sz="2000" dirty="0" smtClean="0"/>
              <a:t>Implementation </a:t>
            </a:r>
            <a:r>
              <a:rPr lang="en-US" sz="2000" dirty="0"/>
              <a:t>of high value innovation </a:t>
            </a:r>
            <a:r>
              <a:rPr lang="en-US" sz="2000" dirty="0" smtClean="0"/>
              <a:t>funded </a:t>
            </a:r>
            <a:r>
              <a:rPr lang="en-US" sz="2000" dirty="0"/>
              <a:t>by reduced spending on lower value </a:t>
            </a:r>
            <a:r>
              <a:rPr lang="en-US" sz="2000" dirty="0" smtClean="0"/>
              <a:t>interventions for the population </a:t>
            </a:r>
          </a:p>
          <a:p>
            <a:pPr marL="800100" lvl="1" indent="-342900">
              <a:buFont typeface="+mj-lt"/>
              <a:buAutoNum type="arabicPeriod"/>
            </a:pPr>
            <a:r>
              <a:rPr lang="en-US" sz="2000" dirty="0" smtClean="0"/>
              <a:t>Increased </a:t>
            </a:r>
            <a:r>
              <a:rPr lang="en-US" sz="2000" dirty="0"/>
              <a:t>rates of higher value intervention </a:t>
            </a:r>
            <a:r>
              <a:rPr lang="en-US" sz="2000" dirty="0" err="1"/>
              <a:t>eg</a:t>
            </a:r>
            <a:r>
              <a:rPr lang="en-US" sz="2000" dirty="0"/>
              <a:t> helping a higher proportion of people die well at </a:t>
            </a:r>
            <a:r>
              <a:rPr lang="en-US" sz="2000" dirty="0" smtClean="0"/>
              <a:t>home </a:t>
            </a:r>
            <a:r>
              <a:rPr lang="en-US" sz="2000" dirty="0"/>
              <a:t>funded by reduced spending on lower value </a:t>
            </a:r>
            <a:r>
              <a:rPr lang="en-US" sz="2000" dirty="0" smtClean="0"/>
              <a:t>care </a:t>
            </a:r>
            <a:r>
              <a:rPr lang="en-US" sz="2000" dirty="0"/>
              <a:t>in hospital  </a:t>
            </a:r>
            <a:r>
              <a:rPr lang="en-US" sz="2000" dirty="0" smtClean="0"/>
              <a:t>in that population</a:t>
            </a:r>
          </a:p>
        </p:txBody>
      </p:sp>
      <p:sp>
        <p:nvSpPr>
          <p:cNvPr id="3" name="TextBox 2"/>
          <p:cNvSpPr txBox="1"/>
          <p:nvPr/>
        </p:nvSpPr>
        <p:spPr>
          <a:xfrm>
            <a:off x="647700" y="355600"/>
            <a:ext cx="8026400" cy="1569660"/>
          </a:xfrm>
          <a:prstGeom prst="rect">
            <a:avLst/>
          </a:prstGeom>
          <a:noFill/>
        </p:spPr>
        <p:txBody>
          <a:bodyPr wrap="square" rtlCol="0">
            <a:spAutoFit/>
          </a:bodyPr>
          <a:lstStyle/>
          <a:p>
            <a:r>
              <a:rPr lang="en-US" sz="2400" dirty="0" smtClean="0"/>
              <a:t>THE RIGHTCARE METHOD OF INCREASING VALUE FOR POPULATIONS AND INDIVIDUALS IS BY </a:t>
            </a:r>
          </a:p>
          <a:p>
            <a:endParaRPr lang="en-US" sz="2400" dirty="0"/>
          </a:p>
          <a:p>
            <a:endParaRPr lang="en-US" sz="2400" dirty="0"/>
          </a:p>
        </p:txBody>
      </p:sp>
      <p:sp>
        <p:nvSpPr>
          <p:cNvPr id="4" name="Rectangle 3"/>
          <p:cNvSpPr/>
          <p:nvPr/>
        </p:nvSpPr>
        <p:spPr>
          <a:xfrm>
            <a:off x="647700" y="1409700"/>
            <a:ext cx="8140700" cy="5080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2298700" y="1409700"/>
            <a:ext cx="4089400" cy="508000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257300" y="1422400"/>
            <a:ext cx="3987800" cy="461665"/>
          </a:xfrm>
          <a:prstGeom prst="rect">
            <a:avLst/>
          </a:prstGeom>
          <a:noFill/>
        </p:spPr>
        <p:txBody>
          <a:bodyPr wrap="square" rtlCol="0">
            <a:spAutoFit/>
          </a:bodyPr>
          <a:lstStyle/>
          <a:p>
            <a:r>
              <a:rPr lang="en-US" sz="2400" b="1" dirty="0"/>
              <a:t> CITIZENS</a:t>
            </a:r>
            <a:r>
              <a:rPr lang="en-US" sz="2400" dirty="0"/>
              <a:t> </a:t>
            </a:r>
            <a:r>
              <a:rPr lang="en-US" sz="2400" dirty="0" smtClean="0"/>
              <a:t>&amp; </a:t>
            </a:r>
            <a:r>
              <a:rPr lang="en-US" sz="2400" b="1" dirty="0" smtClean="0"/>
              <a:t>COMMISSIONERS </a:t>
            </a:r>
            <a:endParaRPr lang="en-US" dirty="0"/>
          </a:p>
        </p:txBody>
      </p:sp>
      <p:sp>
        <p:nvSpPr>
          <p:cNvPr id="8" name="TextBox 7"/>
          <p:cNvSpPr txBox="1"/>
          <p:nvPr/>
        </p:nvSpPr>
        <p:spPr>
          <a:xfrm>
            <a:off x="3213100" y="5896829"/>
            <a:ext cx="5461000" cy="461665"/>
          </a:xfrm>
          <a:prstGeom prst="rect">
            <a:avLst/>
          </a:prstGeom>
          <a:noFill/>
        </p:spPr>
        <p:txBody>
          <a:bodyPr wrap="square" rtlCol="0">
            <a:spAutoFit/>
          </a:bodyPr>
          <a:lstStyle/>
          <a:p>
            <a:r>
              <a:rPr lang="en-US" sz="2400" b="1" dirty="0" smtClean="0"/>
              <a:t>PATIENTS &amp; CLINICIANS</a:t>
            </a:r>
            <a:r>
              <a:rPr lang="en-US" sz="2400" dirty="0" smtClean="0"/>
              <a:t> &amp; </a:t>
            </a:r>
            <a:r>
              <a:rPr lang="en-US" sz="2400" b="1" dirty="0" smtClean="0"/>
              <a:t>PROVIDERS</a:t>
            </a:r>
            <a:endParaRPr lang="en-US" sz="2400" dirty="0"/>
          </a:p>
        </p:txBody>
      </p:sp>
    </p:spTree>
    <p:extLst>
      <p:ext uri="{BB962C8B-B14F-4D97-AF65-F5344CB8AC3E}">
        <p14:creationId xmlns:p14="http://schemas.microsoft.com/office/powerpoint/2010/main" val="9581269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600" y="1206500"/>
            <a:ext cx="7810500" cy="4524316"/>
          </a:xfrm>
          <a:prstGeom prst="rect">
            <a:avLst/>
          </a:prstGeom>
          <a:noFill/>
        </p:spPr>
        <p:txBody>
          <a:bodyPr wrap="square" rtlCol="0">
            <a:spAutoFit/>
          </a:bodyPr>
          <a:lstStyle/>
          <a:p>
            <a:pPr marL="800100" lvl="1" indent="-342900">
              <a:buFont typeface="+mj-lt"/>
              <a:buAutoNum type="arabicPeriod"/>
            </a:pPr>
            <a:r>
              <a:rPr lang="en-US" sz="3600" dirty="0"/>
              <a:t>Ensuring that every individual receives high personal value by providing people with full information about the risks and benefits of the intervention being offered </a:t>
            </a:r>
            <a:r>
              <a:rPr lang="en-GB" sz="3600" dirty="0"/>
              <a:t> </a:t>
            </a:r>
            <a:r>
              <a:rPr lang="en-US" sz="3600" dirty="0"/>
              <a:t>and relating that to the problem that bothers them most and their values and preferences </a:t>
            </a:r>
            <a:endParaRPr lang="en-GB" sz="3600" dirty="0"/>
          </a:p>
        </p:txBody>
      </p:sp>
      <p:sp>
        <p:nvSpPr>
          <p:cNvPr id="3" name="TextBox 2"/>
          <p:cNvSpPr txBox="1"/>
          <p:nvPr/>
        </p:nvSpPr>
        <p:spPr>
          <a:xfrm>
            <a:off x="647700" y="355600"/>
            <a:ext cx="8026400" cy="1569660"/>
          </a:xfrm>
          <a:prstGeom prst="rect">
            <a:avLst/>
          </a:prstGeom>
          <a:noFill/>
        </p:spPr>
        <p:txBody>
          <a:bodyPr wrap="square" rtlCol="0">
            <a:spAutoFit/>
          </a:bodyPr>
          <a:lstStyle/>
          <a:p>
            <a:r>
              <a:rPr lang="en-US" sz="2400" dirty="0" smtClean="0"/>
              <a:t>THE RIGHTCARE METHOD OF INCREASING VALUE FOR POPULATIONS AND INDIVIDUALS IS BY </a:t>
            </a:r>
          </a:p>
          <a:p>
            <a:endParaRPr lang="en-US" sz="2400" dirty="0"/>
          </a:p>
          <a:p>
            <a:endParaRPr lang="en-US" sz="2400" dirty="0"/>
          </a:p>
        </p:txBody>
      </p:sp>
    </p:spTree>
    <p:extLst>
      <p:ext uri="{BB962C8B-B14F-4D97-AF65-F5344CB8AC3E}">
        <p14:creationId xmlns:p14="http://schemas.microsoft.com/office/powerpoint/2010/main" val="411412744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764822" y="2461736"/>
            <a:ext cx="1749778" cy="1477328"/>
          </a:xfrm>
          <a:prstGeom prst="rect">
            <a:avLst/>
          </a:prstGeom>
          <a:noFill/>
          <a:ln w="9525">
            <a:noFill/>
            <a:miter lim="800000"/>
            <a:headEnd/>
            <a:tailEnd/>
          </a:ln>
        </p:spPr>
        <p:txBody>
          <a:bodyPr wrap="square">
            <a:prstTxWarp prst="textNoShape">
              <a:avLst/>
            </a:prstTxWarp>
            <a:spAutoFit/>
          </a:bodyPr>
          <a:lstStyle/>
          <a:p>
            <a:r>
              <a:rPr lang="en-US" dirty="0" smtClean="0">
                <a:latin typeface="Times" charset="0"/>
              </a:rPr>
              <a:t>Evidence,</a:t>
            </a:r>
          </a:p>
          <a:p>
            <a:r>
              <a:rPr lang="en-US" dirty="0" smtClean="0">
                <a:latin typeface="Times" charset="0"/>
              </a:rPr>
              <a:t>Derived from the study of groups of patients                      </a:t>
            </a:r>
            <a:endParaRPr lang="en-US" dirty="0">
              <a:latin typeface="Times" charset="0"/>
            </a:endParaRPr>
          </a:p>
        </p:txBody>
      </p:sp>
      <p:sp>
        <p:nvSpPr>
          <p:cNvPr id="24579" name="Text Box 3"/>
          <p:cNvSpPr txBox="1">
            <a:spLocks noChangeArrowheads="1"/>
          </p:cNvSpPr>
          <p:nvPr/>
        </p:nvSpPr>
        <p:spPr bwMode="auto">
          <a:xfrm>
            <a:off x="2971801" y="790222"/>
            <a:ext cx="2671762" cy="1200329"/>
          </a:xfrm>
          <a:prstGeom prst="rect">
            <a:avLst/>
          </a:prstGeom>
          <a:noFill/>
          <a:ln w="9525">
            <a:noFill/>
            <a:miter lim="800000"/>
            <a:headEnd/>
            <a:tailEnd/>
          </a:ln>
        </p:spPr>
        <p:txBody>
          <a:bodyPr wrap="square">
            <a:prstTxWarp prst="textNoShape">
              <a:avLst/>
            </a:prstTxWarp>
            <a:spAutoFit/>
          </a:bodyPr>
          <a:lstStyle/>
          <a:p>
            <a:r>
              <a:rPr lang="en-US" dirty="0">
                <a:latin typeface="Times" charset="0"/>
              </a:rPr>
              <a:t>The </a:t>
            </a:r>
            <a:r>
              <a:rPr lang="en-US" dirty="0" smtClean="0">
                <a:latin typeface="Times" charset="0"/>
              </a:rPr>
              <a:t>value </a:t>
            </a:r>
            <a:r>
              <a:rPr lang="en-US" b="1" dirty="0">
                <a:latin typeface="Times" charset="0"/>
              </a:rPr>
              <a:t>this</a:t>
            </a:r>
            <a:r>
              <a:rPr lang="en-US" dirty="0">
                <a:latin typeface="Times" charset="0"/>
              </a:rPr>
              <a:t> patient</a:t>
            </a:r>
          </a:p>
          <a:p>
            <a:r>
              <a:rPr lang="en-US" dirty="0">
                <a:latin typeface="Times" charset="0"/>
              </a:rPr>
              <a:t>places on benefits</a:t>
            </a:r>
            <a:r>
              <a:rPr lang="en-US" dirty="0" smtClean="0">
                <a:latin typeface="Times" charset="0"/>
              </a:rPr>
              <a:t> &amp; </a:t>
            </a:r>
            <a:r>
              <a:rPr lang="en-US" dirty="0">
                <a:latin typeface="Times" charset="0"/>
              </a:rPr>
              <a:t>harms of the </a:t>
            </a:r>
            <a:r>
              <a:rPr lang="en-US" dirty="0" smtClean="0">
                <a:latin typeface="Times" charset="0"/>
              </a:rPr>
              <a:t>options and on </a:t>
            </a:r>
            <a:r>
              <a:rPr lang="en-US" smtClean="0">
                <a:latin typeface="Times" charset="0"/>
              </a:rPr>
              <a:t>risk taking</a:t>
            </a:r>
            <a:endParaRPr lang="en-US" dirty="0">
              <a:latin typeface="Times" charset="0"/>
            </a:endParaRPr>
          </a:p>
        </p:txBody>
      </p:sp>
      <p:sp>
        <p:nvSpPr>
          <p:cNvPr id="24580" name="Text Box 4"/>
          <p:cNvSpPr txBox="1">
            <a:spLocks noChangeArrowheads="1"/>
          </p:cNvSpPr>
          <p:nvPr/>
        </p:nvSpPr>
        <p:spPr bwMode="auto">
          <a:xfrm>
            <a:off x="2819400" y="4267200"/>
            <a:ext cx="4520541" cy="1200329"/>
          </a:xfrm>
          <a:prstGeom prst="rect">
            <a:avLst/>
          </a:prstGeom>
          <a:noFill/>
          <a:ln w="9525">
            <a:noFill/>
            <a:miter lim="800000"/>
            <a:headEnd/>
            <a:tailEnd/>
          </a:ln>
        </p:spPr>
        <p:txBody>
          <a:bodyPr wrap="square">
            <a:prstTxWarp prst="textNoShape">
              <a:avLst/>
            </a:prstTxWarp>
            <a:spAutoFit/>
          </a:bodyPr>
          <a:lstStyle/>
          <a:p>
            <a:r>
              <a:rPr lang="en-US" dirty="0">
                <a:latin typeface="Times" charset="0"/>
              </a:rPr>
              <a:t>The clinical condition of </a:t>
            </a:r>
            <a:r>
              <a:rPr lang="en-US" b="1" dirty="0">
                <a:latin typeface="Times" charset="0"/>
              </a:rPr>
              <a:t>this</a:t>
            </a:r>
            <a:r>
              <a:rPr lang="en-US" dirty="0">
                <a:latin typeface="Times" charset="0"/>
              </a:rPr>
              <a:t> patient; other </a:t>
            </a:r>
            <a:r>
              <a:rPr lang="en-US" dirty="0" smtClean="0">
                <a:latin typeface="Times" charset="0"/>
              </a:rPr>
              <a:t>diagnoses, </a:t>
            </a:r>
            <a:r>
              <a:rPr lang="en-US" dirty="0">
                <a:latin typeface="Times" charset="0"/>
              </a:rPr>
              <a:t>risk </a:t>
            </a:r>
            <a:r>
              <a:rPr lang="en-US" dirty="0" smtClean="0">
                <a:latin typeface="Times" charset="0"/>
              </a:rPr>
              <a:t>factors including </a:t>
            </a:r>
            <a:r>
              <a:rPr lang="en-US" b="1" dirty="0" smtClean="0">
                <a:latin typeface="Times" charset="0"/>
              </a:rPr>
              <a:t>genomic information </a:t>
            </a:r>
            <a:r>
              <a:rPr lang="en-US" dirty="0" smtClean="0">
                <a:latin typeface="Times" charset="0"/>
              </a:rPr>
              <a:t>and in particular their problem, what bothers them psychologically </a:t>
            </a:r>
            <a:r>
              <a:rPr lang="en-US" dirty="0">
                <a:latin typeface="Times" charset="0"/>
              </a:rPr>
              <a:t>&amp;</a:t>
            </a:r>
            <a:r>
              <a:rPr lang="en-US" dirty="0" smtClean="0">
                <a:latin typeface="Times" charset="0"/>
              </a:rPr>
              <a:t> socially</a:t>
            </a:r>
            <a:endParaRPr lang="en-US" dirty="0">
              <a:latin typeface="Times" charset="0"/>
            </a:endParaRPr>
          </a:p>
        </p:txBody>
      </p:sp>
      <p:sp>
        <p:nvSpPr>
          <p:cNvPr id="24581" name="Text Box 5"/>
          <p:cNvSpPr txBox="1">
            <a:spLocks noChangeArrowheads="1"/>
          </p:cNvSpPr>
          <p:nvPr/>
        </p:nvSpPr>
        <p:spPr bwMode="auto">
          <a:xfrm>
            <a:off x="5410200" y="2971800"/>
            <a:ext cx="184150" cy="457200"/>
          </a:xfrm>
          <a:prstGeom prst="rect">
            <a:avLst/>
          </a:prstGeom>
          <a:noFill/>
          <a:ln w="9525">
            <a:noFill/>
            <a:miter lim="800000"/>
            <a:headEnd/>
            <a:tailEnd/>
          </a:ln>
        </p:spPr>
        <p:txBody>
          <a:bodyPr wrap="none">
            <a:prstTxWarp prst="textNoShape">
              <a:avLst/>
            </a:prstTxWarp>
            <a:spAutoFit/>
          </a:bodyPr>
          <a:lstStyle/>
          <a:p>
            <a:endParaRPr lang="en-GB">
              <a:latin typeface="Times" charset="0"/>
            </a:endParaRPr>
          </a:p>
        </p:txBody>
      </p:sp>
      <p:sp>
        <p:nvSpPr>
          <p:cNvPr id="24582" name="Text Box 6"/>
          <p:cNvSpPr txBox="1">
            <a:spLocks noChangeArrowheads="1"/>
          </p:cNvSpPr>
          <p:nvPr/>
        </p:nvSpPr>
        <p:spPr bwMode="auto">
          <a:xfrm>
            <a:off x="5562600" y="2971800"/>
            <a:ext cx="1005403" cy="369332"/>
          </a:xfrm>
          <a:prstGeom prst="rect">
            <a:avLst/>
          </a:prstGeom>
          <a:noFill/>
          <a:ln w="9525">
            <a:noFill/>
            <a:miter lim="800000"/>
            <a:headEnd/>
            <a:tailEnd/>
          </a:ln>
        </p:spPr>
        <p:txBody>
          <a:bodyPr wrap="none">
            <a:prstTxWarp prst="textNoShape">
              <a:avLst/>
            </a:prstTxWarp>
            <a:spAutoFit/>
          </a:bodyPr>
          <a:lstStyle/>
          <a:p>
            <a:r>
              <a:rPr lang="en-US" dirty="0" smtClean="0">
                <a:latin typeface="Times" charset="0"/>
              </a:rPr>
              <a:t>Decision </a:t>
            </a:r>
            <a:endParaRPr lang="en-US" dirty="0">
              <a:latin typeface="Times" charset="0"/>
            </a:endParaRPr>
          </a:p>
        </p:txBody>
      </p:sp>
      <p:sp>
        <p:nvSpPr>
          <p:cNvPr id="24583" name="Line 7"/>
          <p:cNvSpPr>
            <a:spLocks noChangeShapeType="1"/>
          </p:cNvSpPr>
          <p:nvPr/>
        </p:nvSpPr>
        <p:spPr bwMode="auto">
          <a:xfrm>
            <a:off x="2057400" y="3200400"/>
            <a:ext cx="3429000" cy="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4584" name="Line 8"/>
          <p:cNvSpPr>
            <a:spLocks noChangeShapeType="1"/>
          </p:cNvSpPr>
          <p:nvPr/>
        </p:nvSpPr>
        <p:spPr bwMode="auto">
          <a:xfrm flipV="1">
            <a:off x="3657600" y="3286125"/>
            <a:ext cx="1985963" cy="904875"/>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4585" name="Line 9"/>
          <p:cNvSpPr>
            <a:spLocks noChangeShapeType="1"/>
          </p:cNvSpPr>
          <p:nvPr/>
        </p:nvSpPr>
        <p:spPr bwMode="auto">
          <a:xfrm>
            <a:off x="3657600" y="1752600"/>
            <a:ext cx="1914525" cy="1319213"/>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4586" name="Line 10"/>
          <p:cNvSpPr>
            <a:spLocks noChangeShapeType="1"/>
          </p:cNvSpPr>
          <p:nvPr/>
        </p:nvSpPr>
        <p:spPr bwMode="auto">
          <a:xfrm>
            <a:off x="6659563" y="3200400"/>
            <a:ext cx="533400" cy="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dirty="0"/>
          </a:p>
        </p:txBody>
      </p:sp>
      <p:sp>
        <p:nvSpPr>
          <p:cNvPr id="11" name="TextBox 10"/>
          <p:cNvSpPr txBox="1"/>
          <p:nvPr/>
        </p:nvSpPr>
        <p:spPr>
          <a:xfrm>
            <a:off x="302864" y="143891"/>
            <a:ext cx="8338968" cy="461665"/>
          </a:xfrm>
          <a:prstGeom prst="rect">
            <a:avLst/>
          </a:prstGeom>
          <a:noFill/>
        </p:spPr>
        <p:txBody>
          <a:bodyPr wrap="square" rtlCol="0">
            <a:spAutoFit/>
          </a:bodyPr>
          <a:lstStyle/>
          <a:p>
            <a:endParaRPr lang="en-US" sz="2400" b="1" dirty="0"/>
          </a:p>
        </p:txBody>
      </p:sp>
      <p:sp>
        <p:nvSpPr>
          <p:cNvPr id="2" name="TextBox 1"/>
          <p:cNvSpPr txBox="1"/>
          <p:nvPr/>
        </p:nvSpPr>
        <p:spPr>
          <a:xfrm>
            <a:off x="7339941" y="2292873"/>
            <a:ext cx="1301891" cy="2585323"/>
          </a:xfrm>
          <a:prstGeom prst="rect">
            <a:avLst/>
          </a:prstGeom>
          <a:noFill/>
        </p:spPr>
        <p:txBody>
          <a:bodyPr wrap="square" rtlCol="0">
            <a:spAutoFit/>
          </a:bodyPr>
          <a:lstStyle/>
          <a:p>
            <a:r>
              <a:rPr lang="en-US" dirty="0" smtClean="0"/>
              <a:t>Patient </a:t>
            </a:r>
          </a:p>
          <a:p>
            <a:r>
              <a:rPr lang="en-US" dirty="0" smtClean="0"/>
              <a:t>Report of the impact of the decision on problem that was bothering</a:t>
            </a:r>
          </a:p>
          <a:p>
            <a:r>
              <a:rPr lang="en-US" dirty="0"/>
              <a:t>t</a:t>
            </a:r>
            <a:r>
              <a:rPr lang="en-US" dirty="0" smtClean="0"/>
              <a:t>hem most</a:t>
            </a:r>
            <a:endParaRPr lang="en-US" dirty="0"/>
          </a:p>
        </p:txBody>
      </p:sp>
      <p:sp>
        <p:nvSpPr>
          <p:cNvPr id="4" name="TextBox 3"/>
          <p:cNvSpPr txBox="1"/>
          <p:nvPr/>
        </p:nvSpPr>
        <p:spPr>
          <a:xfrm>
            <a:off x="302864" y="5571867"/>
            <a:ext cx="8476732" cy="1292662"/>
          </a:xfrm>
          <a:prstGeom prst="rect">
            <a:avLst/>
          </a:prstGeom>
          <a:noFill/>
        </p:spPr>
        <p:txBody>
          <a:bodyPr wrap="square" rtlCol="0">
            <a:spAutoFit/>
          </a:bodyPr>
          <a:lstStyle/>
          <a:p>
            <a:pPr marL="0" lvl="1"/>
            <a:r>
              <a:rPr lang="en-US" sz="2000" dirty="0" smtClean="0"/>
              <a:t>And </a:t>
            </a:r>
            <a:r>
              <a:rPr lang="en-US" sz="2000" dirty="0"/>
              <a:t>if genomic information is included the term used is usually precision medicine rather than </a:t>
            </a:r>
            <a:r>
              <a:rPr lang="en-US" sz="2000" dirty="0" err="1"/>
              <a:t>personalised</a:t>
            </a:r>
            <a:r>
              <a:rPr lang="en-US" sz="2000" dirty="0"/>
              <a:t> medicine</a:t>
            </a:r>
          </a:p>
          <a:p>
            <a:pPr marL="0" lvl="1"/>
            <a:r>
              <a:rPr lang="en-US" sz="2000" dirty="0" smtClean="0"/>
              <a:t> </a:t>
            </a:r>
            <a:endParaRPr lang="en-GB" sz="2000" dirty="0"/>
          </a:p>
          <a:p>
            <a:endParaRPr lang="en-US" dirty="0"/>
          </a:p>
        </p:txBody>
      </p:sp>
    </p:spTree>
    <p:extLst>
      <p:ext uri="{BB962C8B-B14F-4D97-AF65-F5344CB8AC3E}">
        <p14:creationId xmlns:p14="http://schemas.microsoft.com/office/powerpoint/2010/main" val="19029962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900" y="419100"/>
            <a:ext cx="7531100" cy="5632311"/>
          </a:xfrm>
          <a:prstGeom prst="rect">
            <a:avLst/>
          </a:prstGeom>
          <a:noFill/>
        </p:spPr>
        <p:txBody>
          <a:bodyPr wrap="square" rtlCol="0">
            <a:spAutoFit/>
          </a:bodyPr>
          <a:lstStyle/>
          <a:p>
            <a:pPr marL="0" lvl="1"/>
            <a:r>
              <a:rPr lang="en-US" sz="2400" dirty="0" smtClean="0"/>
              <a:t>5.The </a:t>
            </a:r>
            <a:r>
              <a:rPr lang="en-US" sz="2400" dirty="0" err="1" smtClean="0"/>
              <a:t>Rightcare</a:t>
            </a:r>
            <a:r>
              <a:rPr lang="en-US" sz="2400" dirty="0" smtClean="0"/>
              <a:t> method for ensuring </a:t>
            </a:r>
            <a:r>
              <a:rPr lang="en-US" sz="2400" dirty="0"/>
              <a:t>that every individual receives high personal value </a:t>
            </a:r>
            <a:r>
              <a:rPr lang="en-US" sz="2400" dirty="0" smtClean="0"/>
              <a:t>is </a:t>
            </a:r>
            <a:r>
              <a:rPr lang="en-US" sz="2400" dirty="0"/>
              <a:t>providing people with full information about the risks and benefits of the </a:t>
            </a:r>
            <a:r>
              <a:rPr lang="en-US" sz="2400" dirty="0" smtClean="0"/>
              <a:t>intervention to prevent  overuse through over diagnosis and overtreatment by</a:t>
            </a:r>
          </a:p>
          <a:p>
            <a:pPr marL="0" lvl="1"/>
            <a:endParaRPr lang="en-US" sz="2400" dirty="0"/>
          </a:p>
          <a:p>
            <a:pPr marL="285750" lvl="1" indent="-285750">
              <a:buFont typeface="Arial"/>
              <a:buChar char="•"/>
            </a:pPr>
            <a:r>
              <a:rPr lang="en-US" sz="2000" dirty="0" smtClean="0"/>
              <a:t>Ensuring that what is bothering the individual patient most is articulated and recorded by the service</a:t>
            </a:r>
          </a:p>
          <a:p>
            <a:pPr marL="285750" lvl="1" indent="-285750">
              <a:buFont typeface="Arial"/>
              <a:buChar char="•"/>
            </a:pPr>
            <a:r>
              <a:rPr lang="en-US" sz="2000" dirty="0" smtClean="0"/>
              <a:t>Providing information about the risks and benefits of every decision </a:t>
            </a:r>
            <a:r>
              <a:rPr lang="en-US" sz="2000" dirty="0" err="1" smtClean="0"/>
              <a:t>eg</a:t>
            </a:r>
            <a:r>
              <a:rPr lang="en-US" sz="2000" dirty="0" smtClean="0"/>
              <a:t> the decision to offer a drug, is presented in absolute numbers</a:t>
            </a:r>
          </a:p>
          <a:p>
            <a:pPr marL="285750" lvl="1" indent="-285750">
              <a:buFont typeface="Arial"/>
              <a:buChar char="•"/>
            </a:pPr>
            <a:r>
              <a:rPr lang="en-US" sz="2000" dirty="0" smtClean="0"/>
              <a:t>Providing decision aids for complicated decisions in which there is a significant risk of harm</a:t>
            </a:r>
          </a:p>
          <a:p>
            <a:pPr marL="285750" lvl="1" indent="-285750">
              <a:buFont typeface="Arial"/>
              <a:buChar char="•"/>
            </a:pPr>
            <a:r>
              <a:rPr lang="en-US" sz="2000" dirty="0" smtClean="0"/>
              <a:t>Helping the patient reflect on their values, </a:t>
            </a:r>
            <a:r>
              <a:rPr lang="en-US" sz="2000" dirty="0"/>
              <a:t>both online and face to </a:t>
            </a:r>
            <a:r>
              <a:rPr lang="en-US" sz="2000" dirty="0" smtClean="0"/>
              <a:t>face, in the light of the information presented, </a:t>
            </a:r>
          </a:p>
          <a:p>
            <a:pPr marL="285750" lvl="1" indent="-285750">
              <a:buFont typeface="Arial"/>
              <a:buChar char="•"/>
            </a:pPr>
            <a:r>
              <a:rPr lang="en-US" sz="2000" dirty="0" smtClean="0"/>
              <a:t>Eliciting  patient feedback to ensure these steps are taking place </a:t>
            </a:r>
          </a:p>
          <a:p>
            <a:pPr marL="0" lvl="1"/>
            <a:endParaRPr lang="en-GB" dirty="0"/>
          </a:p>
          <a:p>
            <a:endParaRPr lang="en-US" dirty="0"/>
          </a:p>
        </p:txBody>
      </p:sp>
    </p:spTree>
    <p:extLst>
      <p:ext uri="{BB962C8B-B14F-4D97-AF65-F5344CB8AC3E}">
        <p14:creationId xmlns:p14="http://schemas.microsoft.com/office/powerpoint/2010/main" val="246187580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0"/>
            <a:ext cx="8435975" cy="1143000"/>
          </a:xfrm>
        </p:spPr>
        <p:txBody>
          <a:bodyPr anchor="t"/>
          <a:lstStyle/>
          <a:p>
            <a:pPr eaLnBrk="1" hangingPunct="1"/>
            <a:r>
              <a:rPr lang="en-GB" sz="2800" b="1" dirty="0" smtClean="0">
                <a:latin typeface="Century Gothic" charset="0"/>
              </a:rPr>
              <a:t>We are now in the </a:t>
            </a:r>
            <a:r>
              <a:rPr lang="en-GB" sz="2800" b="1" dirty="0" err="1" smtClean="0">
                <a:latin typeface="Century Gothic" charset="0"/>
              </a:rPr>
              <a:t>thirdhealthcare</a:t>
            </a:r>
            <a:r>
              <a:rPr lang="en-GB" sz="2800" b="1" smtClean="0">
                <a:latin typeface="Century Gothic" charset="0"/>
              </a:rPr>
              <a:t> revolution </a:t>
            </a:r>
            <a:endParaRPr lang="en-GB" sz="3600" b="1" dirty="0">
              <a:latin typeface="Century Gothic" charset="0"/>
            </a:endParaRPr>
          </a:p>
        </p:txBody>
      </p:sp>
      <p:sp>
        <p:nvSpPr>
          <p:cNvPr id="16387" name="Rectangle 3"/>
          <p:cNvSpPr>
            <a:spLocks noGrp="1" noChangeArrowheads="1"/>
          </p:cNvSpPr>
          <p:nvPr>
            <p:ph type="body" sz="half" idx="1"/>
          </p:nvPr>
        </p:nvSpPr>
        <p:spPr>
          <a:xfrm>
            <a:off x="3196655" y="1981200"/>
            <a:ext cx="2825614" cy="3692525"/>
          </a:xfrm>
        </p:spPr>
        <p:txBody>
          <a:bodyPr>
            <a:normAutofit/>
          </a:bodyPr>
          <a:lstStyle/>
          <a:p>
            <a:pPr eaLnBrk="1" hangingPunct="1">
              <a:lnSpc>
                <a:spcPct val="80000"/>
              </a:lnSpc>
              <a:buNone/>
            </a:pPr>
            <a:endParaRPr lang="en-GB" sz="2000" dirty="0" smtClean="0">
              <a:latin typeface="Century Gothic" charset="0"/>
            </a:endParaRPr>
          </a:p>
          <a:p>
            <a:pPr eaLnBrk="1" hangingPunct="1">
              <a:lnSpc>
                <a:spcPct val="80000"/>
              </a:lnSpc>
            </a:pPr>
            <a:r>
              <a:rPr lang="en-GB" sz="2000" dirty="0" smtClean="0">
                <a:latin typeface="Century Gothic" charset="0"/>
              </a:rPr>
              <a:t>Antibiotics</a:t>
            </a:r>
          </a:p>
          <a:p>
            <a:pPr eaLnBrk="1" hangingPunct="1">
              <a:lnSpc>
                <a:spcPct val="80000"/>
              </a:lnSpc>
            </a:pPr>
            <a:r>
              <a:rPr lang="en-GB" sz="2000" dirty="0" smtClean="0">
                <a:latin typeface="Century Gothic" charset="0"/>
              </a:rPr>
              <a:t>MRI </a:t>
            </a:r>
          </a:p>
          <a:p>
            <a:pPr eaLnBrk="1" hangingPunct="1">
              <a:lnSpc>
                <a:spcPct val="80000"/>
              </a:lnSpc>
            </a:pPr>
            <a:r>
              <a:rPr lang="en-GB" sz="2000" dirty="0" smtClean="0">
                <a:latin typeface="Century Gothic" charset="0"/>
              </a:rPr>
              <a:t>CT</a:t>
            </a:r>
          </a:p>
          <a:p>
            <a:pPr eaLnBrk="1" hangingPunct="1">
              <a:lnSpc>
                <a:spcPct val="80000"/>
              </a:lnSpc>
            </a:pPr>
            <a:r>
              <a:rPr lang="en-GB" sz="2000" dirty="0" smtClean="0">
                <a:latin typeface="Century Gothic" charset="0"/>
              </a:rPr>
              <a:t>Ultrasound</a:t>
            </a:r>
          </a:p>
          <a:p>
            <a:pPr eaLnBrk="1" hangingPunct="1">
              <a:lnSpc>
                <a:spcPct val="80000"/>
              </a:lnSpc>
            </a:pPr>
            <a:r>
              <a:rPr lang="en-GB" sz="2000" dirty="0" smtClean="0">
                <a:latin typeface="Century Gothic" charset="0"/>
              </a:rPr>
              <a:t>Stents</a:t>
            </a:r>
          </a:p>
          <a:p>
            <a:pPr eaLnBrk="1" hangingPunct="1">
              <a:lnSpc>
                <a:spcPct val="80000"/>
              </a:lnSpc>
            </a:pPr>
            <a:r>
              <a:rPr lang="en-GB" sz="2000" dirty="0">
                <a:latin typeface="Century Gothic" charset="0"/>
              </a:rPr>
              <a:t>Hip and knee replacement</a:t>
            </a:r>
          </a:p>
          <a:p>
            <a:pPr eaLnBrk="1" hangingPunct="1">
              <a:lnSpc>
                <a:spcPct val="80000"/>
              </a:lnSpc>
            </a:pPr>
            <a:r>
              <a:rPr lang="en-GB" sz="2000" dirty="0">
                <a:latin typeface="Century Gothic" charset="0"/>
              </a:rPr>
              <a:t>Chemotherapy</a:t>
            </a:r>
          </a:p>
          <a:p>
            <a:pPr eaLnBrk="1" hangingPunct="1">
              <a:lnSpc>
                <a:spcPct val="80000"/>
              </a:lnSpc>
            </a:pPr>
            <a:r>
              <a:rPr lang="en-GB" sz="2000" dirty="0">
                <a:latin typeface="Century Gothic" charset="0"/>
              </a:rPr>
              <a:t>Radiotherapy</a:t>
            </a:r>
            <a:endParaRPr lang="en-GB" sz="2000" dirty="0" smtClean="0">
              <a:latin typeface="Century Gothic" charset="0"/>
            </a:endParaRPr>
          </a:p>
          <a:p>
            <a:pPr eaLnBrk="1" hangingPunct="1">
              <a:lnSpc>
                <a:spcPct val="80000"/>
              </a:lnSpc>
            </a:pPr>
            <a:r>
              <a:rPr lang="en-GB" sz="2000" dirty="0" err="1" smtClean="0">
                <a:latin typeface="Century Gothic" charset="0"/>
              </a:rPr>
              <a:t>RCTs</a:t>
            </a:r>
            <a:endParaRPr lang="en-GB" sz="2000" dirty="0" smtClean="0">
              <a:latin typeface="Century Gothic" charset="0"/>
            </a:endParaRPr>
          </a:p>
          <a:p>
            <a:pPr eaLnBrk="1" hangingPunct="1">
              <a:lnSpc>
                <a:spcPct val="80000"/>
              </a:lnSpc>
            </a:pPr>
            <a:r>
              <a:rPr lang="en-GB" sz="2000" dirty="0">
                <a:latin typeface="Century Gothic" charset="0"/>
              </a:rPr>
              <a:t>Systematic reviews</a:t>
            </a:r>
          </a:p>
        </p:txBody>
      </p:sp>
      <p:sp>
        <p:nvSpPr>
          <p:cNvPr id="16389" name="Text Box 5"/>
          <p:cNvSpPr txBox="1">
            <a:spLocks noChangeArrowheads="1"/>
          </p:cNvSpPr>
          <p:nvPr/>
        </p:nvSpPr>
        <p:spPr bwMode="auto">
          <a:xfrm>
            <a:off x="179388" y="6165850"/>
            <a:ext cx="184150" cy="304800"/>
          </a:xfrm>
          <a:prstGeom prst="rect">
            <a:avLst/>
          </a:prstGeom>
          <a:noFill/>
          <a:ln w="9525">
            <a:noFill/>
            <a:miter lim="800000"/>
            <a:headEnd/>
            <a:tailEnd/>
          </a:ln>
        </p:spPr>
        <p:txBody>
          <a:bodyPr wrap="none">
            <a:prstTxWarp prst="textNoShape">
              <a:avLst/>
            </a:prstTxWarp>
            <a:spAutoFit/>
          </a:bodyPr>
          <a:lstStyle/>
          <a:p>
            <a:endParaRPr lang="en-US" sz="1400">
              <a:latin typeface="Century Gothic" charset="0"/>
              <a:ea typeface="Arial" charset="0"/>
              <a:cs typeface="Arial" charset="0"/>
            </a:endParaRPr>
          </a:p>
        </p:txBody>
      </p:sp>
      <p:pic>
        <p:nvPicPr>
          <p:cNvPr id="16390" name="Picture 6" descr="snow"/>
          <p:cNvPicPr>
            <a:picLocks noChangeAspect="1" noChangeArrowheads="1"/>
          </p:cNvPicPr>
          <p:nvPr/>
        </p:nvPicPr>
        <p:blipFill>
          <a:blip r:embed="rId3"/>
          <a:srcRect/>
          <a:stretch>
            <a:fillRect/>
          </a:stretch>
        </p:blipFill>
        <p:spPr bwMode="auto">
          <a:xfrm>
            <a:off x="152400" y="2133601"/>
            <a:ext cx="2842635" cy="1890236"/>
          </a:xfrm>
          <a:prstGeom prst="rect">
            <a:avLst/>
          </a:prstGeom>
          <a:noFill/>
          <a:ln w="9525">
            <a:noFill/>
            <a:miter lim="800000"/>
            <a:headEnd/>
            <a:tailEnd/>
          </a:ln>
        </p:spPr>
      </p:pic>
      <p:sp>
        <p:nvSpPr>
          <p:cNvPr id="16393" name="Line 10"/>
          <p:cNvSpPr>
            <a:spLocks noChangeShapeType="1"/>
          </p:cNvSpPr>
          <p:nvPr/>
        </p:nvSpPr>
        <p:spPr bwMode="auto">
          <a:xfrm>
            <a:off x="3196654" y="1036638"/>
            <a:ext cx="0" cy="5562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6394" name="Rectangle 11"/>
          <p:cNvSpPr>
            <a:spLocks noChangeArrowheads="1"/>
          </p:cNvSpPr>
          <p:nvPr/>
        </p:nvSpPr>
        <p:spPr bwMode="auto">
          <a:xfrm>
            <a:off x="758824" y="968375"/>
            <a:ext cx="7470775" cy="461665"/>
          </a:xfrm>
          <a:prstGeom prst="rect">
            <a:avLst/>
          </a:prstGeom>
          <a:noFill/>
          <a:ln w="9525">
            <a:noFill/>
            <a:miter lim="800000"/>
            <a:headEnd/>
            <a:tailEnd/>
          </a:ln>
        </p:spPr>
        <p:txBody>
          <a:bodyPr wrap="square">
            <a:prstTxWarp prst="textNoShape">
              <a:avLst/>
            </a:prstTxWarp>
            <a:spAutoFit/>
          </a:bodyPr>
          <a:lstStyle/>
          <a:p>
            <a:r>
              <a:rPr lang="en-US" sz="2400" b="1" dirty="0">
                <a:latin typeface="Calibri" charset="0"/>
              </a:rPr>
              <a:t>The First                      </a:t>
            </a:r>
            <a:r>
              <a:rPr lang="en-US" sz="2400" b="1" dirty="0" smtClean="0">
                <a:latin typeface="Calibri" charset="0"/>
              </a:rPr>
              <a:t> The Second                             the Third</a:t>
            </a:r>
            <a:endParaRPr lang="en-US" sz="2400" b="1" dirty="0">
              <a:latin typeface="Calibri" charset="0"/>
            </a:endParaRPr>
          </a:p>
        </p:txBody>
      </p:sp>
      <p:sp>
        <p:nvSpPr>
          <p:cNvPr id="11" name="TextBox 10"/>
          <p:cNvSpPr txBox="1"/>
          <p:nvPr/>
        </p:nvSpPr>
        <p:spPr>
          <a:xfrm>
            <a:off x="6921327" y="2582675"/>
            <a:ext cx="1636501" cy="400110"/>
          </a:xfrm>
          <a:prstGeom prst="rect">
            <a:avLst/>
          </a:prstGeom>
          <a:noFill/>
        </p:spPr>
        <p:txBody>
          <a:bodyPr wrap="square" rtlCol="0">
            <a:spAutoFit/>
          </a:bodyPr>
          <a:lstStyle/>
          <a:p>
            <a:r>
              <a:rPr lang="en-US" sz="2000" dirty="0" smtClean="0"/>
              <a:t>Citizens</a:t>
            </a:r>
            <a:r>
              <a:rPr lang="en-US" dirty="0" smtClean="0"/>
              <a:t> </a:t>
            </a:r>
            <a:endParaRPr lang="en-US" dirty="0"/>
          </a:p>
        </p:txBody>
      </p:sp>
      <p:sp>
        <p:nvSpPr>
          <p:cNvPr id="12" name="TextBox 11"/>
          <p:cNvSpPr txBox="1"/>
          <p:nvPr/>
        </p:nvSpPr>
        <p:spPr>
          <a:xfrm>
            <a:off x="6364766" y="3654505"/>
            <a:ext cx="2452209" cy="646331"/>
          </a:xfrm>
          <a:prstGeom prst="rect">
            <a:avLst/>
          </a:prstGeom>
          <a:noFill/>
        </p:spPr>
        <p:txBody>
          <a:bodyPr wrap="square" rtlCol="0">
            <a:spAutoFit/>
          </a:bodyPr>
          <a:lstStyle/>
          <a:p>
            <a:r>
              <a:rPr lang="en-US" dirty="0" smtClean="0"/>
              <a:t>Knowledge      Smart</a:t>
            </a:r>
          </a:p>
          <a:p>
            <a:r>
              <a:rPr lang="en-US" dirty="0" smtClean="0"/>
              <a:t>                         Phone</a:t>
            </a:r>
            <a:endParaRPr lang="en-US" dirty="0"/>
          </a:p>
        </p:txBody>
      </p:sp>
      <p:sp>
        <p:nvSpPr>
          <p:cNvPr id="13" name="Oval 12"/>
          <p:cNvSpPr/>
          <p:nvPr/>
        </p:nvSpPr>
        <p:spPr>
          <a:xfrm>
            <a:off x="6635912" y="2325834"/>
            <a:ext cx="1593688" cy="132867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6364766" y="3142569"/>
            <a:ext cx="1341453" cy="132867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7216375" y="3294969"/>
            <a:ext cx="1341453" cy="132867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Line 10"/>
          <p:cNvSpPr>
            <a:spLocks noChangeShapeType="1"/>
          </p:cNvSpPr>
          <p:nvPr/>
        </p:nvSpPr>
        <p:spPr bwMode="auto">
          <a:xfrm>
            <a:off x="6022269" y="968375"/>
            <a:ext cx="0" cy="5562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4044770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700" y="1803400"/>
            <a:ext cx="7810500" cy="3785652"/>
          </a:xfrm>
          <a:prstGeom prst="rect">
            <a:avLst/>
          </a:prstGeom>
          <a:noFill/>
        </p:spPr>
        <p:txBody>
          <a:bodyPr wrap="square" rtlCol="0">
            <a:spAutoFit/>
          </a:bodyPr>
          <a:lstStyle/>
          <a:p>
            <a:pPr lvl="1"/>
            <a:r>
              <a:rPr lang="en-US" sz="4000" dirty="0" smtClean="0"/>
              <a:t>2. Shifting </a:t>
            </a:r>
            <a:r>
              <a:rPr lang="en-US" sz="4000" dirty="0"/>
              <a:t>resource from </a:t>
            </a:r>
            <a:r>
              <a:rPr lang="en-US" sz="4000" dirty="0" smtClean="0"/>
              <a:t>budgets </a:t>
            </a:r>
            <a:r>
              <a:rPr lang="en-US" sz="4000" dirty="0"/>
              <a:t>where there is evidence </a:t>
            </a:r>
            <a:r>
              <a:rPr lang="en-US" sz="4000" dirty="0" smtClean="0"/>
              <a:t>from unwarranted variation of </a:t>
            </a:r>
            <a:r>
              <a:rPr lang="en-US" sz="4000" dirty="0"/>
              <a:t>overuse or lower value to </a:t>
            </a:r>
            <a:r>
              <a:rPr lang="en-US" sz="4000" dirty="0" smtClean="0"/>
              <a:t>budgets for </a:t>
            </a:r>
            <a:r>
              <a:rPr lang="en-US" sz="4000" dirty="0"/>
              <a:t>populations in which there is evidence of underuse and inequity </a:t>
            </a:r>
            <a:endParaRPr lang="en-GB" sz="4000" dirty="0"/>
          </a:p>
        </p:txBody>
      </p:sp>
      <p:sp>
        <p:nvSpPr>
          <p:cNvPr id="3" name="TextBox 2"/>
          <p:cNvSpPr txBox="1"/>
          <p:nvPr/>
        </p:nvSpPr>
        <p:spPr>
          <a:xfrm>
            <a:off x="647700" y="355600"/>
            <a:ext cx="8026400" cy="1200328"/>
          </a:xfrm>
          <a:prstGeom prst="rect">
            <a:avLst/>
          </a:prstGeom>
          <a:noFill/>
        </p:spPr>
        <p:txBody>
          <a:bodyPr wrap="square" rtlCol="0">
            <a:spAutoFit/>
          </a:bodyPr>
          <a:lstStyle/>
          <a:p>
            <a:r>
              <a:rPr lang="en-US" sz="2400" dirty="0" smtClean="0"/>
              <a:t>THE RIGHTCARE METHOD OF INCREASING VALUE FOR POPULATIONS AND INDIVIDUALS IS BY </a:t>
            </a:r>
          </a:p>
          <a:p>
            <a:endParaRPr lang="en-US" sz="2400" dirty="0"/>
          </a:p>
        </p:txBody>
      </p:sp>
      <p:sp>
        <p:nvSpPr>
          <p:cNvPr id="7" name="TextBox 6"/>
          <p:cNvSpPr txBox="1"/>
          <p:nvPr/>
        </p:nvSpPr>
        <p:spPr>
          <a:xfrm>
            <a:off x="1257300" y="1422400"/>
            <a:ext cx="3987800" cy="461665"/>
          </a:xfrm>
          <a:prstGeom prst="rect">
            <a:avLst/>
          </a:prstGeom>
          <a:noFill/>
        </p:spPr>
        <p:txBody>
          <a:bodyPr wrap="square" rtlCol="0">
            <a:spAutoFit/>
          </a:bodyPr>
          <a:lstStyle/>
          <a:p>
            <a:r>
              <a:rPr lang="en-US" sz="2400" b="1" dirty="0"/>
              <a:t> </a:t>
            </a:r>
            <a:endParaRPr lang="en-US" dirty="0"/>
          </a:p>
        </p:txBody>
      </p:sp>
    </p:spTree>
    <p:extLst>
      <p:ext uri="{BB962C8B-B14F-4D97-AF65-F5344CB8AC3E}">
        <p14:creationId xmlns:p14="http://schemas.microsoft.com/office/powerpoint/2010/main" val="21560814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 is much more like the Great Western Railway , something we imagine, design, plan and build </a:t>
            </a:r>
            <a:endParaRPr lang="en-US" dirty="0"/>
          </a:p>
        </p:txBody>
      </p:sp>
      <p:pic>
        <p:nvPicPr>
          <p:cNvPr id="5" name="Picture 4" descr="boxtunnel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222500"/>
            <a:ext cx="5029200" cy="3644900"/>
          </a:xfrm>
          <a:prstGeom prst="rect">
            <a:avLst/>
          </a:prstGeom>
        </p:spPr>
      </p:pic>
    </p:spTree>
    <p:extLst>
      <p:ext uri="{BB962C8B-B14F-4D97-AF65-F5344CB8AC3E}">
        <p14:creationId xmlns:p14="http://schemas.microsoft.com/office/powerpoint/2010/main" val="3754772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val 4"/>
          <p:cNvSpPr>
            <a:spLocks noChangeArrowheads="1"/>
          </p:cNvSpPr>
          <p:nvPr/>
        </p:nvSpPr>
        <p:spPr bwMode="auto">
          <a:xfrm>
            <a:off x="2590800" y="1143000"/>
            <a:ext cx="4495800" cy="4419600"/>
          </a:xfrm>
          <a:prstGeom prst="ellipse">
            <a:avLst/>
          </a:prstGeom>
          <a:no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2531" name="Line 5"/>
          <p:cNvSpPr>
            <a:spLocks noChangeShapeType="1"/>
          </p:cNvSpPr>
          <p:nvPr/>
        </p:nvSpPr>
        <p:spPr bwMode="auto">
          <a:xfrm flipV="1">
            <a:off x="4800600" y="2786063"/>
            <a:ext cx="2200275" cy="642937"/>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532" name="Line 6"/>
          <p:cNvSpPr>
            <a:spLocks noChangeShapeType="1"/>
          </p:cNvSpPr>
          <p:nvPr/>
        </p:nvSpPr>
        <p:spPr bwMode="auto">
          <a:xfrm flipV="1">
            <a:off x="4800600" y="1428750"/>
            <a:ext cx="1057275" cy="200025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533" name="Line 7"/>
          <p:cNvSpPr>
            <a:spLocks noChangeShapeType="1"/>
          </p:cNvSpPr>
          <p:nvPr/>
        </p:nvSpPr>
        <p:spPr bwMode="auto">
          <a:xfrm>
            <a:off x="4800600" y="3429000"/>
            <a:ext cx="2209800" cy="457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534" name="Line 8"/>
          <p:cNvSpPr>
            <a:spLocks noChangeShapeType="1"/>
          </p:cNvSpPr>
          <p:nvPr/>
        </p:nvSpPr>
        <p:spPr bwMode="auto">
          <a:xfrm>
            <a:off x="4800600" y="3429000"/>
            <a:ext cx="1524000" cy="1524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535" name="Text Box 9"/>
          <p:cNvSpPr txBox="1">
            <a:spLocks noChangeArrowheads="1"/>
          </p:cNvSpPr>
          <p:nvPr/>
        </p:nvSpPr>
        <p:spPr bwMode="auto">
          <a:xfrm>
            <a:off x="5500688" y="2286000"/>
            <a:ext cx="1496749" cy="400110"/>
          </a:xfrm>
          <a:prstGeom prst="rect">
            <a:avLst/>
          </a:prstGeom>
          <a:noFill/>
          <a:ln w="9525">
            <a:noFill/>
            <a:miter lim="800000"/>
            <a:headEnd/>
            <a:tailEnd/>
          </a:ln>
        </p:spPr>
        <p:txBody>
          <a:bodyPr wrap="none">
            <a:prstTxWarp prst="textNoShape">
              <a:avLst/>
            </a:prstTxWarp>
            <a:spAutoFit/>
          </a:bodyPr>
          <a:lstStyle/>
          <a:p>
            <a:r>
              <a:rPr lang="en-US" sz="2000" dirty="0" smtClean="0">
                <a:latin typeface="Calibri" charset="0"/>
              </a:rPr>
              <a:t>Cancer £7Bn</a:t>
            </a:r>
            <a:endParaRPr lang="en-US" sz="2000" dirty="0">
              <a:latin typeface="Calibri" charset="0"/>
            </a:endParaRPr>
          </a:p>
        </p:txBody>
      </p:sp>
      <p:sp>
        <p:nvSpPr>
          <p:cNvPr id="22536" name="Rectangle 10"/>
          <p:cNvSpPr>
            <a:spLocks noChangeArrowheads="1"/>
          </p:cNvSpPr>
          <p:nvPr/>
        </p:nvSpPr>
        <p:spPr bwMode="auto">
          <a:xfrm>
            <a:off x="5334000" y="3200400"/>
            <a:ext cx="1976648" cy="400110"/>
          </a:xfrm>
          <a:prstGeom prst="rect">
            <a:avLst/>
          </a:prstGeom>
          <a:noFill/>
          <a:ln w="9525">
            <a:noFill/>
            <a:miter lim="800000"/>
            <a:headEnd/>
            <a:tailEnd/>
          </a:ln>
        </p:spPr>
        <p:txBody>
          <a:bodyPr wrap="none">
            <a:prstTxWarp prst="textNoShape">
              <a:avLst/>
            </a:prstTxWarp>
            <a:spAutoFit/>
          </a:bodyPr>
          <a:lstStyle/>
          <a:p>
            <a:r>
              <a:rPr lang="en-GB" sz="2000" dirty="0" smtClean="0">
                <a:latin typeface="Calibri" charset="0"/>
              </a:rPr>
              <a:t>Respiratory £5Bn</a:t>
            </a:r>
            <a:endParaRPr lang="en-US" sz="2000" dirty="0">
              <a:latin typeface="Calibri" charset="0"/>
            </a:endParaRPr>
          </a:p>
        </p:txBody>
      </p:sp>
      <p:sp>
        <p:nvSpPr>
          <p:cNvPr id="22537" name="Rectangle 11"/>
          <p:cNvSpPr>
            <a:spLocks noChangeArrowheads="1"/>
          </p:cNvSpPr>
          <p:nvPr/>
        </p:nvSpPr>
        <p:spPr bwMode="auto">
          <a:xfrm>
            <a:off x="5562600" y="3657600"/>
            <a:ext cx="1180582" cy="1015663"/>
          </a:xfrm>
          <a:prstGeom prst="rect">
            <a:avLst/>
          </a:prstGeom>
          <a:noFill/>
          <a:ln w="9525">
            <a:noFill/>
            <a:miter lim="800000"/>
            <a:headEnd/>
            <a:tailEnd/>
          </a:ln>
        </p:spPr>
        <p:txBody>
          <a:bodyPr wrap="none">
            <a:prstTxWarp prst="textNoShape">
              <a:avLst/>
            </a:prstTxWarp>
            <a:spAutoFit/>
          </a:bodyPr>
          <a:lstStyle/>
          <a:p>
            <a:r>
              <a:rPr lang="en-GB" sz="2000" dirty="0">
                <a:latin typeface="Calibri" charset="0"/>
              </a:rPr>
              <a:t>Gastro-</a:t>
            </a:r>
          </a:p>
          <a:p>
            <a:r>
              <a:rPr lang="en-GB" sz="2000" dirty="0" smtClean="0">
                <a:latin typeface="Calibri" charset="0"/>
              </a:rPr>
              <a:t>Intestinal  </a:t>
            </a:r>
          </a:p>
          <a:p>
            <a:r>
              <a:rPr lang="en-GB" sz="2000" dirty="0">
                <a:latin typeface="Calibri" charset="0"/>
              </a:rPr>
              <a:t>	</a:t>
            </a:r>
            <a:r>
              <a:rPr lang="en-GB" sz="2000" dirty="0" smtClean="0">
                <a:latin typeface="Calibri" charset="0"/>
              </a:rPr>
              <a:t>£4Bn</a:t>
            </a:r>
            <a:endParaRPr lang="en-US" sz="2000" dirty="0">
              <a:latin typeface="Calibri" charset="0"/>
            </a:endParaRPr>
          </a:p>
        </p:txBody>
      </p:sp>
      <p:sp>
        <p:nvSpPr>
          <p:cNvPr id="13" name="TextBox 12"/>
          <p:cNvSpPr txBox="1"/>
          <p:nvPr/>
        </p:nvSpPr>
        <p:spPr>
          <a:xfrm>
            <a:off x="431800" y="422969"/>
            <a:ext cx="4318000" cy="584776"/>
          </a:xfrm>
          <a:prstGeom prst="rect">
            <a:avLst/>
          </a:prstGeom>
          <a:noFill/>
        </p:spPr>
        <p:txBody>
          <a:bodyPr wrap="square" rtlCol="0">
            <a:spAutoFit/>
          </a:bodyPr>
          <a:lstStyle/>
          <a:p>
            <a:r>
              <a:rPr lang="en-US" sz="3200" dirty="0" smtClean="0"/>
              <a:t>”</a:t>
            </a:r>
            <a:endParaRPr lang="en-US" sz="3200" dirty="0"/>
          </a:p>
        </p:txBody>
      </p:sp>
    </p:spTree>
    <p:extLst>
      <p:ext uri="{BB962C8B-B14F-4D97-AF65-F5344CB8AC3E}">
        <p14:creationId xmlns:p14="http://schemas.microsoft.com/office/powerpoint/2010/main" val="404801843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val 4"/>
          <p:cNvSpPr>
            <a:spLocks noChangeArrowheads="1"/>
          </p:cNvSpPr>
          <p:nvPr/>
        </p:nvSpPr>
        <p:spPr bwMode="auto">
          <a:xfrm>
            <a:off x="2590800" y="1143000"/>
            <a:ext cx="4495800" cy="4419600"/>
          </a:xfrm>
          <a:prstGeom prst="ellipse">
            <a:avLst/>
          </a:prstGeom>
          <a:no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2531" name="Line 5"/>
          <p:cNvSpPr>
            <a:spLocks noChangeShapeType="1"/>
          </p:cNvSpPr>
          <p:nvPr/>
        </p:nvSpPr>
        <p:spPr bwMode="auto">
          <a:xfrm flipV="1">
            <a:off x="4800600" y="2786063"/>
            <a:ext cx="2200275" cy="642937"/>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532" name="Line 6"/>
          <p:cNvSpPr>
            <a:spLocks noChangeShapeType="1"/>
          </p:cNvSpPr>
          <p:nvPr/>
        </p:nvSpPr>
        <p:spPr bwMode="auto">
          <a:xfrm flipV="1">
            <a:off x="4800600" y="1428750"/>
            <a:ext cx="1057275" cy="200025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533" name="Line 7"/>
          <p:cNvSpPr>
            <a:spLocks noChangeShapeType="1"/>
          </p:cNvSpPr>
          <p:nvPr/>
        </p:nvSpPr>
        <p:spPr bwMode="auto">
          <a:xfrm>
            <a:off x="4800600" y="3429000"/>
            <a:ext cx="2209800" cy="457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534" name="Line 8"/>
          <p:cNvSpPr>
            <a:spLocks noChangeShapeType="1"/>
          </p:cNvSpPr>
          <p:nvPr/>
        </p:nvSpPr>
        <p:spPr bwMode="auto">
          <a:xfrm>
            <a:off x="4800600" y="3429000"/>
            <a:ext cx="1524000" cy="1524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535" name="Text Box 9"/>
          <p:cNvSpPr txBox="1">
            <a:spLocks noChangeArrowheads="1"/>
          </p:cNvSpPr>
          <p:nvPr/>
        </p:nvSpPr>
        <p:spPr bwMode="auto">
          <a:xfrm>
            <a:off x="5500688" y="2286000"/>
            <a:ext cx="904514" cy="400110"/>
          </a:xfrm>
          <a:prstGeom prst="rect">
            <a:avLst/>
          </a:prstGeom>
          <a:noFill/>
          <a:ln w="9525">
            <a:noFill/>
            <a:miter lim="800000"/>
            <a:headEnd/>
            <a:tailEnd/>
          </a:ln>
        </p:spPr>
        <p:txBody>
          <a:bodyPr wrap="none">
            <a:prstTxWarp prst="textNoShape">
              <a:avLst/>
            </a:prstTxWarp>
            <a:spAutoFit/>
          </a:bodyPr>
          <a:lstStyle/>
          <a:p>
            <a:r>
              <a:rPr lang="en-US" sz="2000" dirty="0" smtClean="0">
                <a:latin typeface="Calibri" charset="0"/>
              </a:rPr>
              <a:t>Cancer</a:t>
            </a:r>
            <a:endParaRPr lang="en-US" sz="2000" dirty="0">
              <a:latin typeface="Calibri" charset="0"/>
            </a:endParaRPr>
          </a:p>
        </p:txBody>
      </p:sp>
      <p:sp>
        <p:nvSpPr>
          <p:cNvPr id="22536" name="Rectangle 10"/>
          <p:cNvSpPr>
            <a:spLocks noChangeArrowheads="1"/>
          </p:cNvSpPr>
          <p:nvPr/>
        </p:nvSpPr>
        <p:spPr bwMode="auto">
          <a:xfrm>
            <a:off x="5334000" y="3200400"/>
            <a:ext cx="1482725" cy="396875"/>
          </a:xfrm>
          <a:prstGeom prst="rect">
            <a:avLst/>
          </a:prstGeom>
          <a:noFill/>
          <a:ln w="9525">
            <a:noFill/>
            <a:miter lim="800000"/>
            <a:headEnd/>
            <a:tailEnd/>
          </a:ln>
        </p:spPr>
        <p:txBody>
          <a:bodyPr wrap="none">
            <a:prstTxWarp prst="textNoShape">
              <a:avLst/>
            </a:prstTxWarp>
            <a:spAutoFit/>
          </a:bodyPr>
          <a:lstStyle/>
          <a:p>
            <a:r>
              <a:rPr lang="en-GB" sz="2000">
                <a:latin typeface="Calibri" charset="0"/>
              </a:rPr>
              <a:t>Respiratory</a:t>
            </a:r>
            <a:endParaRPr lang="en-US" sz="2000">
              <a:latin typeface="Calibri" charset="0"/>
            </a:endParaRPr>
          </a:p>
        </p:txBody>
      </p:sp>
      <p:sp>
        <p:nvSpPr>
          <p:cNvPr id="22537" name="Rectangle 11"/>
          <p:cNvSpPr>
            <a:spLocks noChangeArrowheads="1"/>
          </p:cNvSpPr>
          <p:nvPr/>
        </p:nvSpPr>
        <p:spPr bwMode="auto">
          <a:xfrm>
            <a:off x="5562600" y="3657600"/>
            <a:ext cx="1187450" cy="701675"/>
          </a:xfrm>
          <a:prstGeom prst="rect">
            <a:avLst/>
          </a:prstGeom>
          <a:noFill/>
          <a:ln w="9525">
            <a:noFill/>
            <a:miter lim="800000"/>
            <a:headEnd/>
            <a:tailEnd/>
          </a:ln>
        </p:spPr>
        <p:txBody>
          <a:bodyPr wrap="none">
            <a:prstTxWarp prst="textNoShape">
              <a:avLst/>
            </a:prstTxWarp>
            <a:spAutoFit/>
          </a:bodyPr>
          <a:lstStyle/>
          <a:p>
            <a:r>
              <a:rPr lang="en-GB" sz="2000">
                <a:latin typeface="Calibri" charset="0"/>
              </a:rPr>
              <a:t>Gastro-</a:t>
            </a:r>
          </a:p>
          <a:p>
            <a:r>
              <a:rPr lang="en-GB" sz="2000">
                <a:latin typeface="Calibri" charset="0"/>
              </a:rPr>
              <a:t>intestinal</a:t>
            </a:r>
            <a:endParaRPr lang="en-US" sz="2000">
              <a:latin typeface="Calibri" charset="0"/>
            </a:endParaRPr>
          </a:p>
        </p:txBody>
      </p:sp>
      <p:cxnSp>
        <p:nvCxnSpPr>
          <p:cNvPr id="12" name="Straight Connector 11"/>
          <p:cNvCxnSpPr/>
          <p:nvPr/>
        </p:nvCxnSpPr>
        <p:spPr>
          <a:xfrm rot="16200000" flipV="1">
            <a:off x="3286126" y="1928812"/>
            <a:ext cx="1928812" cy="1071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40" name="TextBox 13"/>
          <p:cNvSpPr txBox="1">
            <a:spLocks noChangeArrowheads="1"/>
          </p:cNvSpPr>
          <p:nvPr/>
        </p:nvSpPr>
        <p:spPr bwMode="auto">
          <a:xfrm>
            <a:off x="4357688" y="1357313"/>
            <a:ext cx="928434" cy="984885"/>
          </a:xfrm>
          <a:prstGeom prst="rect">
            <a:avLst/>
          </a:prstGeom>
          <a:noFill/>
          <a:ln w="9525">
            <a:noFill/>
            <a:miter lim="800000"/>
            <a:headEnd/>
            <a:tailEnd/>
          </a:ln>
        </p:spPr>
        <p:txBody>
          <a:bodyPr wrap="none">
            <a:prstTxWarp prst="textNoShape">
              <a:avLst/>
            </a:prstTxWarp>
            <a:spAutoFit/>
          </a:bodyPr>
          <a:lstStyle/>
          <a:p>
            <a:r>
              <a:rPr lang="en-GB" sz="2000" dirty="0"/>
              <a:t>Mental</a:t>
            </a:r>
          </a:p>
          <a:p>
            <a:r>
              <a:rPr lang="en-GB" sz="2000" dirty="0"/>
              <a:t>Health</a:t>
            </a:r>
          </a:p>
          <a:p>
            <a:endParaRPr lang="en-US" dirty="0"/>
          </a:p>
        </p:txBody>
      </p:sp>
      <p:sp>
        <p:nvSpPr>
          <p:cNvPr id="13" name="TextBox 12"/>
          <p:cNvSpPr txBox="1"/>
          <p:nvPr/>
        </p:nvSpPr>
        <p:spPr>
          <a:xfrm>
            <a:off x="431800" y="422969"/>
            <a:ext cx="4318000" cy="2554545"/>
          </a:xfrm>
          <a:prstGeom prst="rect">
            <a:avLst/>
          </a:prstGeom>
          <a:noFill/>
        </p:spPr>
        <p:txBody>
          <a:bodyPr wrap="square" rtlCol="0">
            <a:spAutoFit/>
          </a:bodyPr>
          <a:lstStyle/>
          <a:p>
            <a:r>
              <a:rPr lang="en-US" sz="3200" dirty="0" smtClean="0"/>
              <a:t>£11Bn!</a:t>
            </a:r>
          </a:p>
          <a:p>
            <a:r>
              <a:rPr lang="en-US" sz="3200" dirty="0" smtClean="0"/>
              <a:t>At this point </a:t>
            </a:r>
            <a:r>
              <a:rPr lang="en-US" sz="3200" dirty="0" err="1" smtClean="0"/>
              <a:t>Gps’</a:t>
            </a:r>
            <a:r>
              <a:rPr lang="en-US" sz="3200" dirty="0" smtClean="0"/>
              <a:t> will say</a:t>
            </a:r>
          </a:p>
          <a:p>
            <a:r>
              <a:rPr lang="en-US" sz="3200" dirty="0" smtClean="0"/>
              <a:t>“but lots of people have more than one disease”</a:t>
            </a:r>
            <a:endParaRPr lang="en-US" sz="3200" dirty="0"/>
          </a:p>
        </p:txBody>
      </p:sp>
    </p:spTree>
    <p:extLst>
      <p:ext uri="{BB962C8B-B14F-4D97-AF65-F5344CB8AC3E}">
        <p14:creationId xmlns:p14="http://schemas.microsoft.com/office/powerpoint/2010/main" val="177751734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val 4"/>
          <p:cNvSpPr>
            <a:spLocks noChangeArrowheads="1"/>
          </p:cNvSpPr>
          <p:nvPr/>
        </p:nvSpPr>
        <p:spPr bwMode="auto">
          <a:xfrm>
            <a:off x="2590800" y="1143000"/>
            <a:ext cx="4495800" cy="4419600"/>
          </a:xfrm>
          <a:prstGeom prst="ellipse">
            <a:avLst/>
          </a:prstGeom>
          <a:no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4579" name="Line 5"/>
          <p:cNvSpPr>
            <a:spLocks noChangeShapeType="1"/>
          </p:cNvSpPr>
          <p:nvPr/>
        </p:nvSpPr>
        <p:spPr bwMode="auto">
          <a:xfrm flipV="1">
            <a:off x="4800600" y="2786063"/>
            <a:ext cx="2200275" cy="642937"/>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4580" name="Line 6"/>
          <p:cNvSpPr>
            <a:spLocks noChangeShapeType="1"/>
          </p:cNvSpPr>
          <p:nvPr/>
        </p:nvSpPr>
        <p:spPr bwMode="auto">
          <a:xfrm flipV="1">
            <a:off x="4800600" y="1428750"/>
            <a:ext cx="1057275" cy="200025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4581" name="Line 7"/>
          <p:cNvSpPr>
            <a:spLocks noChangeShapeType="1"/>
          </p:cNvSpPr>
          <p:nvPr/>
        </p:nvSpPr>
        <p:spPr bwMode="auto">
          <a:xfrm>
            <a:off x="4800600" y="3429000"/>
            <a:ext cx="2209800" cy="457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4582" name="Line 8"/>
          <p:cNvSpPr>
            <a:spLocks noChangeShapeType="1"/>
          </p:cNvSpPr>
          <p:nvPr/>
        </p:nvSpPr>
        <p:spPr bwMode="auto">
          <a:xfrm>
            <a:off x="4800600" y="3429000"/>
            <a:ext cx="1524000" cy="1524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4583" name="Text Box 9"/>
          <p:cNvSpPr txBox="1">
            <a:spLocks noChangeArrowheads="1"/>
          </p:cNvSpPr>
          <p:nvPr/>
        </p:nvSpPr>
        <p:spPr bwMode="auto">
          <a:xfrm>
            <a:off x="5500688" y="2286000"/>
            <a:ext cx="1130300" cy="396875"/>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Cancers</a:t>
            </a:r>
          </a:p>
        </p:txBody>
      </p:sp>
      <p:sp>
        <p:nvSpPr>
          <p:cNvPr id="24584" name="Rectangle 10"/>
          <p:cNvSpPr>
            <a:spLocks noChangeArrowheads="1"/>
          </p:cNvSpPr>
          <p:nvPr/>
        </p:nvSpPr>
        <p:spPr bwMode="auto">
          <a:xfrm>
            <a:off x="5334000" y="3200400"/>
            <a:ext cx="1482725" cy="396875"/>
          </a:xfrm>
          <a:prstGeom prst="rect">
            <a:avLst/>
          </a:prstGeom>
          <a:noFill/>
          <a:ln w="9525">
            <a:noFill/>
            <a:miter lim="800000"/>
            <a:headEnd/>
            <a:tailEnd/>
          </a:ln>
        </p:spPr>
        <p:txBody>
          <a:bodyPr wrap="none">
            <a:prstTxWarp prst="textNoShape">
              <a:avLst/>
            </a:prstTxWarp>
            <a:spAutoFit/>
          </a:bodyPr>
          <a:lstStyle/>
          <a:p>
            <a:r>
              <a:rPr lang="en-GB" sz="2000">
                <a:latin typeface="Calibri" charset="0"/>
              </a:rPr>
              <a:t>Respiratory</a:t>
            </a:r>
            <a:endParaRPr lang="en-US" sz="2000">
              <a:latin typeface="Calibri" charset="0"/>
            </a:endParaRPr>
          </a:p>
        </p:txBody>
      </p:sp>
      <p:sp>
        <p:nvSpPr>
          <p:cNvPr id="24585" name="Rectangle 11"/>
          <p:cNvSpPr>
            <a:spLocks noChangeArrowheads="1"/>
          </p:cNvSpPr>
          <p:nvPr/>
        </p:nvSpPr>
        <p:spPr bwMode="auto">
          <a:xfrm>
            <a:off x="5562600" y="3657600"/>
            <a:ext cx="1187450" cy="701675"/>
          </a:xfrm>
          <a:prstGeom prst="rect">
            <a:avLst/>
          </a:prstGeom>
          <a:noFill/>
          <a:ln w="9525">
            <a:noFill/>
            <a:miter lim="800000"/>
            <a:headEnd/>
            <a:tailEnd/>
          </a:ln>
        </p:spPr>
        <p:txBody>
          <a:bodyPr wrap="none">
            <a:prstTxWarp prst="textNoShape">
              <a:avLst/>
            </a:prstTxWarp>
            <a:spAutoFit/>
          </a:bodyPr>
          <a:lstStyle/>
          <a:p>
            <a:r>
              <a:rPr lang="en-GB" sz="2000">
                <a:latin typeface="Calibri" charset="0"/>
              </a:rPr>
              <a:t>Gastro-</a:t>
            </a:r>
          </a:p>
          <a:p>
            <a:r>
              <a:rPr lang="en-GB" sz="2000">
                <a:latin typeface="Calibri" charset="0"/>
              </a:rPr>
              <a:t>intestinal</a:t>
            </a:r>
            <a:endParaRPr lang="en-US" sz="2000">
              <a:latin typeface="Calibri" charset="0"/>
            </a:endParaRPr>
          </a:p>
        </p:txBody>
      </p:sp>
      <p:pic>
        <p:nvPicPr>
          <p:cNvPr id="24586" name="Object 2"/>
          <p:cNvPicPr>
            <a:picLocks noChangeArrowheads="1"/>
          </p:cNvPicPr>
          <p:nvPr/>
        </p:nvPicPr>
        <p:blipFill>
          <a:blip r:embed="rId3"/>
          <a:srcRect r="-22774" b="-577"/>
          <a:stretch>
            <a:fillRect/>
          </a:stretch>
        </p:blipFill>
        <p:spPr bwMode="auto">
          <a:xfrm>
            <a:off x="457200" y="5943600"/>
            <a:ext cx="1893888" cy="603250"/>
          </a:xfrm>
          <a:prstGeom prst="rect">
            <a:avLst/>
          </a:prstGeom>
          <a:noFill/>
          <a:ln w="9525">
            <a:noFill/>
            <a:miter lim="800000"/>
            <a:headEnd/>
            <a:tailEnd/>
          </a:ln>
        </p:spPr>
      </p:pic>
      <p:cxnSp>
        <p:nvCxnSpPr>
          <p:cNvPr id="12" name="Straight Connector 11"/>
          <p:cNvCxnSpPr/>
          <p:nvPr/>
        </p:nvCxnSpPr>
        <p:spPr>
          <a:xfrm rot="16200000" flipV="1">
            <a:off x="3286126" y="1928812"/>
            <a:ext cx="1928812" cy="1071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588" name="TextBox 13"/>
          <p:cNvSpPr txBox="1">
            <a:spLocks noChangeArrowheads="1"/>
          </p:cNvSpPr>
          <p:nvPr/>
        </p:nvSpPr>
        <p:spPr bwMode="auto">
          <a:xfrm>
            <a:off x="4357688" y="1357313"/>
            <a:ext cx="877887" cy="923925"/>
          </a:xfrm>
          <a:prstGeom prst="rect">
            <a:avLst/>
          </a:prstGeom>
          <a:noFill/>
          <a:ln w="9525">
            <a:noFill/>
            <a:miter lim="800000"/>
            <a:headEnd/>
            <a:tailEnd/>
          </a:ln>
        </p:spPr>
        <p:txBody>
          <a:bodyPr wrap="none">
            <a:prstTxWarp prst="textNoShape">
              <a:avLst/>
            </a:prstTxWarp>
            <a:spAutoFit/>
          </a:bodyPr>
          <a:lstStyle/>
          <a:p>
            <a:r>
              <a:rPr lang="en-GB"/>
              <a:t>Mental</a:t>
            </a:r>
          </a:p>
          <a:p>
            <a:r>
              <a:rPr lang="en-GB"/>
              <a:t>Health</a:t>
            </a:r>
          </a:p>
          <a:p>
            <a:endParaRPr lang="en-US"/>
          </a:p>
        </p:txBody>
      </p:sp>
      <p:sp>
        <p:nvSpPr>
          <p:cNvPr id="13" name="Oval 12"/>
          <p:cNvSpPr/>
          <p:nvPr/>
        </p:nvSpPr>
        <p:spPr>
          <a:xfrm>
            <a:off x="4071938" y="2500313"/>
            <a:ext cx="1643062" cy="1785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Box 13"/>
          <p:cNvSpPr txBox="1"/>
          <p:nvPr/>
        </p:nvSpPr>
        <p:spPr>
          <a:xfrm>
            <a:off x="241300" y="2136338"/>
            <a:ext cx="2760133" cy="2585323"/>
          </a:xfrm>
          <a:prstGeom prst="rect">
            <a:avLst/>
          </a:prstGeom>
          <a:noFill/>
        </p:spPr>
        <p:txBody>
          <a:bodyPr wrap="square" rtlCol="0">
            <a:spAutoFit/>
          </a:bodyPr>
          <a:lstStyle/>
          <a:p>
            <a:r>
              <a:rPr lang="en-US" dirty="0" smtClean="0"/>
              <a:t>Many people have more than one problem ; they have complex needs. </a:t>
            </a:r>
          </a:p>
          <a:p>
            <a:r>
              <a:rPr lang="en-US" dirty="0" smtClean="0"/>
              <a:t>GP’s are skilled in managing</a:t>
            </a:r>
            <a:r>
              <a:rPr lang="en-US" b="1" dirty="0" smtClean="0"/>
              <a:t> complexity </a:t>
            </a:r>
            <a:r>
              <a:rPr lang="en-US" dirty="0" smtClean="0"/>
              <a:t>but when one of the problems becomes </a:t>
            </a:r>
            <a:r>
              <a:rPr lang="en-US" b="1" dirty="0" smtClean="0"/>
              <a:t>complicated </a:t>
            </a:r>
            <a:r>
              <a:rPr lang="en-US" dirty="0" smtClean="0"/>
              <a:t>the Generalist needs Specialist help </a:t>
            </a:r>
            <a:endParaRPr lang="en-US" dirty="0"/>
          </a:p>
        </p:txBody>
      </p:sp>
      <p:sp>
        <p:nvSpPr>
          <p:cNvPr id="2" name="Right Arrow 1"/>
          <p:cNvSpPr/>
          <p:nvPr/>
        </p:nvSpPr>
        <p:spPr>
          <a:xfrm>
            <a:off x="2351088" y="2786063"/>
            <a:ext cx="1720850" cy="3000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42900" y="228600"/>
            <a:ext cx="5514975" cy="1200328"/>
          </a:xfrm>
          <a:prstGeom prst="rect">
            <a:avLst/>
          </a:prstGeom>
          <a:noFill/>
        </p:spPr>
        <p:txBody>
          <a:bodyPr wrap="square" rtlCol="0">
            <a:spAutoFit/>
          </a:bodyPr>
          <a:lstStyle/>
          <a:p>
            <a:r>
              <a:rPr lang="en-US" sz="2400" dirty="0" smtClean="0"/>
              <a:t>2. We are working to develop </a:t>
            </a:r>
            <a:r>
              <a:rPr lang="en-US" sz="2400" dirty="0" err="1" smtClean="0"/>
              <a:t>programme</a:t>
            </a:r>
            <a:r>
              <a:rPr lang="en-US" sz="2400" dirty="0" smtClean="0"/>
              <a:t> budgets determined by characteristic such being elderly with frailty</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Oval 4"/>
          <p:cNvSpPr>
            <a:spLocks noChangeArrowheads="1"/>
          </p:cNvSpPr>
          <p:nvPr/>
        </p:nvSpPr>
        <p:spPr bwMode="auto">
          <a:xfrm>
            <a:off x="609600" y="1828800"/>
            <a:ext cx="4495800" cy="4419600"/>
          </a:xfrm>
          <a:prstGeom prst="ellipse">
            <a:avLst/>
          </a:prstGeom>
          <a:no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51203" name="Line 5"/>
          <p:cNvSpPr>
            <a:spLocks noChangeShapeType="1"/>
          </p:cNvSpPr>
          <p:nvPr/>
        </p:nvSpPr>
        <p:spPr bwMode="auto">
          <a:xfrm flipV="1">
            <a:off x="2819400" y="3200400"/>
            <a:ext cx="2133600" cy="914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204" name="Line 6"/>
          <p:cNvSpPr>
            <a:spLocks noChangeShapeType="1"/>
          </p:cNvSpPr>
          <p:nvPr/>
        </p:nvSpPr>
        <p:spPr bwMode="auto">
          <a:xfrm flipV="1">
            <a:off x="2819400" y="1905000"/>
            <a:ext cx="609600" cy="2209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205" name="Line 7"/>
          <p:cNvSpPr>
            <a:spLocks noChangeShapeType="1"/>
          </p:cNvSpPr>
          <p:nvPr/>
        </p:nvSpPr>
        <p:spPr bwMode="auto">
          <a:xfrm>
            <a:off x="2819400" y="4114800"/>
            <a:ext cx="220980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206" name="Line 8"/>
          <p:cNvSpPr>
            <a:spLocks noChangeShapeType="1"/>
          </p:cNvSpPr>
          <p:nvPr/>
        </p:nvSpPr>
        <p:spPr bwMode="auto">
          <a:xfrm>
            <a:off x="2819400" y="4114800"/>
            <a:ext cx="1600200" cy="1447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207" name="Text Box 9"/>
          <p:cNvSpPr txBox="1">
            <a:spLocks noChangeArrowheads="1"/>
          </p:cNvSpPr>
          <p:nvPr/>
        </p:nvSpPr>
        <p:spPr bwMode="auto">
          <a:xfrm>
            <a:off x="3505200" y="2819400"/>
            <a:ext cx="1130300" cy="396875"/>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Cancers</a:t>
            </a:r>
          </a:p>
        </p:txBody>
      </p:sp>
      <p:sp>
        <p:nvSpPr>
          <p:cNvPr id="51208" name="Rectangle 10"/>
          <p:cNvSpPr>
            <a:spLocks noChangeArrowheads="1"/>
          </p:cNvSpPr>
          <p:nvPr/>
        </p:nvSpPr>
        <p:spPr bwMode="auto">
          <a:xfrm>
            <a:off x="3581400" y="3875088"/>
            <a:ext cx="1482725" cy="396875"/>
          </a:xfrm>
          <a:prstGeom prst="rect">
            <a:avLst/>
          </a:prstGeom>
          <a:noFill/>
          <a:ln w="9525">
            <a:noFill/>
            <a:miter lim="800000"/>
            <a:headEnd/>
            <a:tailEnd/>
          </a:ln>
        </p:spPr>
        <p:txBody>
          <a:bodyPr wrap="none">
            <a:prstTxWarp prst="textNoShape">
              <a:avLst/>
            </a:prstTxWarp>
            <a:spAutoFit/>
          </a:bodyPr>
          <a:lstStyle/>
          <a:p>
            <a:r>
              <a:rPr lang="en-GB" sz="2000">
                <a:latin typeface="Calibri" charset="0"/>
              </a:rPr>
              <a:t>Respiratory</a:t>
            </a:r>
            <a:endParaRPr lang="en-US" sz="2000">
              <a:latin typeface="Calibri" charset="0"/>
            </a:endParaRPr>
          </a:p>
        </p:txBody>
      </p:sp>
      <p:sp>
        <p:nvSpPr>
          <p:cNvPr id="51209" name="Rectangle 11"/>
          <p:cNvSpPr>
            <a:spLocks noChangeArrowheads="1"/>
          </p:cNvSpPr>
          <p:nvPr/>
        </p:nvSpPr>
        <p:spPr bwMode="auto">
          <a:xfrm>
            <a:off x="3657600" y="4343400"/>
            <a:ext cx="1314450" cy="701675"/>
          </a:xfrm>
          <a:prstGeom prst="rect">
            <a:avLst/>
          </a:prstGeom>
          <a:noFill/>
          <a:ln w="9525">
            <a:noFill/>
            <a:miter lim="800000"/>
            <a:headEnd/>
            <a:tailEnd/>
          </a:ln>
        </p:spPr>
        <p:txBody>
          <a:bodyPr wrap="none">
            <a:prstTxWarp prst="textNoShape">
              <a:avLst/>
            </a:prstTxWarp>
            <a:spAutoFit/>
          </a:bodyPr>
          <a:lstStyle/>
          <a:p>
            <a:r>
              <a:rPr lang="en-GB" sz="2000">
                <a:latin typeface="Calibri" charset="0"/>
              </a:rPr>
              <a:t>Gastro-</a:t>
            </a:r>
          </a:p>
          <a:p>
            <a:r>
              <a:rPr lang="en-GB" sz="2000">
                <a:latin typeface="Calibri" charset="0"/>
              </a:rPr>
              <a:t>instestinal</a:t>
            </a:r>
            <a:endParaRPr lang="en-US">
              <a:latin typeface="Calibri" charset="0"/>
            </a:endParaRPr>
          </a:p>
        </p:txBody>
      </p:sp>
      <p:sp>
        <p:nvSpPr>
          <p:cNvPr id="51210" name="Oval 12"/>
          <p:cNvSpPr>
            <a:spLocks noChangeArrowheads="1"/>
          </p:cNvSpPr>
          <p:nvPr/>
        </p:nvSpPr>
        <p:spPr bwMode="auto">
          <a:xfrm>
            <a:off x="5257800" y="838200"/>
            <a:ext cx="2971800" cy="2743200"/>
          </a:xfrm>
          <a:prstGeom prst="ellipse">
            <a:avLst/>
          </a:prstGeom>
          <a:no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51211" name="Rectangle 13"/>
          <p:cNvSpPr>
            <a:spLocks noChangeArrowheads="1"/>
          </p:cNvSpPr>
          <p:nvPr/>
        </p:nvSpPr>
        <p:spPr bwMode="auto">
          <a:xfrm>
            <a:off x="7010400" y="2514600"/>
            <a:ext cx="1060450" cy="396875"/>
          </a:xfrm>
          <a:prstGeom prst="rect">
            <a:avLst/>
          </a:prstGeom>
          <a:noFill/>
          <a:ln w="9525">
            <a:noFill/>
            <a:miter lim="800000"/>
            <a:headEnd/>
            <a:tailEnd/>
          </a:ln>
        </p:spPr>
        <p:txBody>
          <a:bodyPr wrap="none">
            <a:prstTxWarp prst="textNoShape">
              <a:avLst/>
            </a:prstTxWarp>
            <a:spAutoFit/>
          </a:bodyPr>
          <a:lstStyle/>
          <a:p>
            <a:r>
              <a:rPr lang="en-GB" sz="2000">
                <a:latin typeface="Calibri" charset="0"/>
              </a:rPr>
              <a:t>Apnoea</a:t>
            </a:r>
            <a:endParaRPr lang="en-US">
              <a:latin typeface="Calibri" charset="0"/>
            </a:endParaRPr>
          </a:p>
        </p:txBody>
      </p:sp>
      <p:sp>
        <p:nvSpPr>
          <p:cNvPr id="51212" name="Line 15"/>
          <p:cNvSpPr>
            <a:spLocks noChangeShapeType="1"/>
          </p:cNvSpPr>
          <p:nvPr/>
        </p:nvSpPr>
        <p:spPr bwMode="auto">
          <a:xfrm>
            <a:off x="6781800" y="2209800"/>
            <a:ext cx="137160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213" name="Line 16"/>
          <p:cNvSpPr>
            <a:spLocks noChangeShapeType="1"/>
          </p:cNvSpPr>
          <p:nvPr/>
        </p:nvSpPr>
        <p:spPr bwMode="auto">
          <a:xfrm>
            <a:off x="6781800" y="2209800"/>
            <a:ext cx="533400" cy="1219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214" name="Line 17"/>
          <p:cNvSpPr>
            <a:spLocks noChangeShapeType="1"/>
          </p:cNvSpPr>
          <p:nvPr/>
        </p:nvSpPr>
        <p:spPr bwMode="auto">
          <a:xfrm flipH="1" flipV="1">
            <a:off x="5410200" y="1600200"/>
            <a:ext cx="1371600" cy="609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215" name="Rectangle 18"/>
          <p:cNvSpPr>
            <a:spLocks noChangeArrowheads="1"/>
          </p:cNvSpPr>
          <p:nvPr/>
        </p:nvSpPr>
        <p:spPr bwMode="auto">
          <a:xfrm>
            <a:off x="5334000" y="1905000"/>
            <a:ext cx="1955800" cy="1616075"/>
          </a:xfrm>
          <a:prstGeom prst="rect">
            <a:avLst/>
          </a:prstGeom>
          <a:noFill/>
          <a:ln w="9525">
            <a:noFill/>
            <a:miter lim="800000"/>
            <a:headEnd/>
            <a:tailEnd/>
          </a:ln>
        </p:spPr>
        <p:txBody>
          <a:bodyPr wrap="none">
            <a:prstTxWarp prst="textNoShape">
              <a:avLst/>
            </a:prstTxWarp>
            <a:spAutoFit/>
          </a:bodyPr>
          <a:lstStyle/>
          <a:p>
            <a:r>
              <a:rPr lang="en-GB" sz="2000">
                <a:latin typeface="Calibri" charset="0"/>
              </a:rPr>
              <a:t>COPD </a:t>
            </a:r>
          </a:p>
          <a:p>
            <a:r>
              <a:rPr lang="en-GB" sz="2000">
                <a:latin typeface="Calibri" charset="0"/>
              </a:rPr>
              <a:t>(Chronic </a:t>
            </a:r>
          </a:p>
          <a:p>
            <a:r>
              <a:rPr lang="en-GB" sz="2000">
                <a:latin typeface="Calibri" charset="0"/>
              </a:rPr>
              <a:t>   Obstructive </a:t>
            </a:r>
          </a:p>
          <a:p>
            <a:r>
              <a:rPr lang="en-GB" sz="2000">
                <a:latin typeface="Calibri" charset="0"/>
              </a:rPr>
              <a:t>      Pulmonary </a:t>
            </a:r>
          </a:p>
          <a:p>
            <a:r>
              <a:rPr lang="en-GB" sz="2000">
                <a:latin typeface="Calibri" charset="0"/>
              </a:rPr>
              <a:t>           Disease)</a:t>
            </a:r>
            <a:endParaRPr lang="en-US">
              <a:latin typeface="Calibri" charset="0"/>
            </a:endParaRPr>
          </a:p>
        </p:txBody>
      </p:sp>
      <p:sp>
        <p:nvSpPr>
          <p:cNvPr id="51216" name="Rectangle 19"/>
          <p:cNvSpPr>
            <a:spLocks noChangeArrowheads="1"/>
          </p:cNvSpPr>
          <p:nvPr/>
        </p:nvSpPr>
        <p:spPr bwMode="auto">
          <a:xfrm>
            <a:off x="6172200" y="1219200"/>
            <a:ext cx="1044575" cy="396875"/>
          </a:xfrm>
          <a:prstGeom prst="rect">
            <a:avLst/>
          </a:prstGeom>
          <a:noFill/>
          <a:ln w="9525">
            <a:noFill/>
            <a:miter lim="800000"/>
            <a:headEnd/>
            <a:tailEnd/>
          </a:ln>
        </p:spPr>
        <p:txBody>
          <a:bodyPr wrap="none">
            <a:prstTxWarp prst="textNoShape">
              <a:avLst/>
            </a:prstTxWarp>
            <a:spAutoFit/>
          </a:bodyPr>
          <a:lstStyle/>
          <a:p>
            <a:r>
              <a:rPr lang="en-GB" sz="2000">
                <a:latin typeface="Calibri" charset="0"/>
              </a:rPr>
              <a:t>Asthma</a:t>
            </a:r>
            <a:endParaRPr lang="en-US">
              <a:latin typeface="Calibri" charset="0"/>
            </a:endParaRPr>
          </a:p>
        </p:txBody>
      </p:sp>
      <p:sp>
        <p:nvSpPr>
          <p:cNvPr id="51217" name="AutoShape 20"/>
          <p:cNvSpPr>
            <a:spLocks noChangeArrowheads="1"/>
          </p:cNvSpPr>
          <p:nvPr/>
        </p:nvSpPr>
        <p:spPr bwMode="auto">
          <a:xfrm rot="-1244407">
            <a:off x="6293898" y="1632105"/>
            <a:ext cx="685800" cy="8128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 name="TextBox 1"/>
          <p:cNvSpPr txBox="1"/>
          <p:nvPr/>
        </p:nvSpPr>
        <p:spPr>
          <a:xfrm>
            <a:off x="609600" y="508000"/>
            <a:ext cx="3623733" cy="2831544"/>
          </a:xfrm>
          <a:prstGeom prst="rect">
            <a:avLst/>
          </a:prstGeom>
          <a:noFill/>
        </p:spPr>
        <p:txBody>
          <a:bodyPr wrap="square" rtlCol="0">
            <a:spAutoFit/>
          </a:bodyPr>
          <a:lstStyle/>
          <a:p>
            <a:r>
              <a:rPr lang="en-GB" sz="3200" dirty="0">
                <a:latin typeface="Calibri" charset="0"/>
              </a:rPr>
              <a:t>Within Programme,</a:t>
            </a:r>
          </a:p>
          <a:p>
            <a:r>
              <a:rPr lang="en-GB" sz="3200" dirty="0">
                <a:latin typeface="Calibri" charset="0"/>
              </a:rPr>
              <a:t> Between System</a:t>
            </a:r>
          </a:p>
          <a:p>
            <a:r>
              <a:rPr lang="en-GB" sz="3200" dirty="0">
                <a:latin typeface="Calibri" charset="0"/>
              </a:rPr>
              <a:t>Marginal analysis is a clinician responsibility </a:t>
            </a:r>
            <a:endParaRPr lang="en-US" sz="3200" dirty="0">
              <a:latin typeface="Calibri" charset="0"/>
            </a:endParaRPr>
          </a:p>
          <a:p>
            <a:endParaRPr lang="en-US" dirty="0"/>
          </a:p>
        </p:txBody>
      </p:sp>
    </p:spTree>
    <p:extLst>
      <p:ext uri="{BB962C8B-B14F-4D97-AF65-F5344CB8AC3E}">
        <p14:creationId xmlns:p14="http://schemas.microsoft.com/office/powerpoint/2010/main" val="205421949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700" y="1803400"/>
            <a:ext cx="7810500" cy="5016758"/>
          </a:xfrm>
          <a:prstGeom prst="rect">
            <a:avLst/>
          </a:prstGeom>
          <a:noFill/>
        </p:spPr>
        <p:txBody>
          <a:bodyPr wrap="square" rtlCol="0">
            <a:spAutoFit/>
          </a:bodyPr>
          <a:lstStyle/>
          <a:p>
            <a:pPr marL="800100" lvl="1" indent="-342900">
              <a:buFont typeface="+mj-lt"/>
              <a:buAutoNum type="arabicPeriod"/>
            </a:pPr>
            <a:r>
              <a:rPr lang="en-US" sz="2000" dirty="0"/>
              <a:t>Ensuring that every individual receives high personal value by providing people with full information about the risks and benefits of the intervention being offered </a:t>
            </a:r>
            <a:r>
              <a:rPr lang="en-GB" sz="2000" dirty="0"/>
              <a:t> </a:t>
            </a:r>
            <a:r>
              <a:rPr lang="en-US" sz="2000" dirty="0"/>
              <a:t>and relating that to the problem that bothers them most and their values and preferences </a:t>
            </a:r>
            <a:endParaRPr lang="en-GB" sz="2000" dirty="0"/>
          </a:p>
          <a:p>
            <a:pPr marL="800100" lvl="1" indent="-342900">
              <a:buFont typeface="+mj-lt"/>
              <a:buAutoNum type="arabicPeriod"/>
            </a:pPr>
            <a:r>
              <a:rPr lang="en-US" sz="2000" dirty="0" smtClean="0"/>
              <a:t>Shifting </a:t>
            </a:r>
            <a:r>
              <a:rPr lang="en-US" sz="2000" dirty="0"/>
              <a:t>resource from </a:t>
            </a:r>
            <a:r>
              <a:rPr lang="en-US" sz="2000" dirty="0" smtClean="0"/>
              <a:t>budgets </a:t>
            </a:r>
            <a:r>
              <a:rPr lang="en-US" sz="2000" dirty="0"/>
              <a:t>where there is evidence </a:t>
            </a:r>
            <a:r>
              <a:rPr lang="en-US" sz="2000" dirty="0" smtClean="0"/>
              <a:t>from unwarranted variation of </a:t>
            </a:r>
            <a:r>
              <a:rPr lang="en-US" sz="2000" dirty="0"/>
              <a:t>overuse or lower value to </a:t>
            </a:r>
            <a:r>
              <a:rPr lang="en-US" sz="2000" dirty="0" smtClean="0"/>
              <a:t>budgets for </a:t>
            </a:r>
            <a:r>
              <a:rPr lang="en-US" sz="2000" dirty="0"/>
              <a:t>populations in which there is evidence of underuse and inequity </a:t>
            </a:r>
            <a:endParaRPr lang="en-GB" sz="2000" dirty="0"/>
          </a:p>
          <a:p>
            <a:pPr marL="800100" lvl="1" indent="-342900">
              <a:buFont typeface="+mj-lt"/>
              <a:buAutoNum type="arabicPeriod"/>
            </a:pPr>
            <a:r>
              <a:rPr lang="en-US" sz="4000" dirty="0"/>
              <a:t>Ensuring that those  people in the population who will derive  most </a:t>
            </a:r>
            <a:r>
              <a:rPr lang="en-US" sz="4000" dirty="0" smtClean="0"/>
              <a:t>value from a </a:t>
            </a:r>
            <a:r>
              <a:rPr lang="en-US" sz="4000" dirty="0"/>
              <a:t>service </a:t>
            </a:r>
            <a:r>
              <a:rPr lang="en-US" sz="4000" dirty="0" smtClean="0"/>
              <a:t>reach </a:t>
            </a:r>
            <a:r>
              <a:rPr lang="en-US" sz="4000" dirty="0"/>
              <a:t>that service </a:t>
            </a:r>
          </a:p>
        </p:txBody>
      </p:sp>
      <p:sp>
        <p:nvSpPr>
          <p:cNvPr id="3" name="TextBox 2"/>
          <p:cNvSpPr txBox="1"/>
          <p:nvPr/>
        </p:nvSpPr>
        <p:spPr>
          <a:xfrm>
            <a:off x="647700" y="355600"/>
            <a:ext cx="8026400" cy="1569660"/>
          </a:xfrm>
          <a:prstGeom prst="rect">
            <a:avLst/>
          </a:prstGeom>
          <a:noFill/>
        </p:spPr>
        <p:txBody>
          <a:bodyPr wrap="square" rtlCol="0">
            <a:spAutoFit/>
          </a:bodyPr>
          <a:lstStyle/>
          <a:p>
            <a:r>
              <a:rPr lang="en-US" sz="2400" dirty="0" smtClean="0"/>
              <a:t>THE RIGHTCARE METHOD OF INCREASING VALUE FOR POPULATIONS AND INDIVIDUALS IS BY </a:t>
            </a:r>
          </a:p>
          <a:p>
            <a:endParaRPr lang="en-US" sz="2400" dirty="0"/>
          </a:p>
          <a:p>
            <a:endParaRPr lang="en-US" sz="2400" dirty="0"/>
          </a:p>
        </p:txBody>
      </p:sp>
    </p:spTree>
    <p:extLst>
      <p:ext uri="{BB962C8B-B14F-4D97-AF65-F5344CB8AC3E}">
        <p14:creationId xmlns:p14="http://schemas.microsoft.com/office/powerpoint/2010/main" val="163858592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069338" y="2337864"/>
            <a:ext cx="1916606" cy="25135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TextBox 4"/>
          <p:cNvSpPr txBox="1">
            <a:spLocks noChangeArrowheads="1"/>
          </p:cNvSpPr>
          <p:nvPr/>
        </p:nvSpPr>
        <p:spPr bwMode="auto">
          <a:xfrm>
            <a:off x="4566166" y="1765044"/>
            <a:ext cx="3820868" cy="707886"/>
          </a:xfrm>
          <a:prstGeom prst="rect">
            <a:avLst/>
          </a:prstGeom>
          <a:noFill/>
          <a:ln w="9525">
            <a:noFill/>
            <a:miter lim="800000"/>
            <a:headEnd/>
            <a:tailEnd/>
          </a:ln>
        </p:spPr>
        <p:txBody>
          <a:bodyPr wrap="square">
            <a:prstTxWarp prst="textNoShape">
              <a:avLst/>
            </a:prstTxWarp>
            <a:spAutoFit/>
          </a:bodyPr>
          <a:lstStyle/>
          <a:p>
            <a:r>
              <a:rPr lang="en-US" sz="2000" dirty="0" smtClean="0"/>
              <a:t>All people with</a:t>
            </a:r>
          </a:p>
          <a:p>
            <a:r>
              <a:rPr lang="en-US" sz="2000" dirty="0" smtClean="0"/>
              <a:t> the condition</a:t>
            </a:r>
            <a:endParaRPr lang="en-US" sz="2000" dirty="0"/>
          </a:p>
        </p:txBody>
      </p:sp>
      <p:sp>
        <p:nvSpPr>
          <p:cNvPr id="4" name="Oval 3"/>
          <p:cNvSpPr/>
          <p:nvPr/>
        </p:nvSpPr>
        <p:spPr>
          <a:xfrm>
            <a:off x="3187700" y="1587501"/>
            <a:ext cx="4605360" cy="3822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TextBox 4"/>
          <p:cNvSpPr txBox="1"/>
          <p:nvPr/>
        </p:nvSpPr>
        <p:spPr>
          <a:xfrm>
            <a:off x="4213096" y="2855267"/>
            <a:ext cx="2173111" cy="1200329"/>
          </a:xfrm>
          <a:prstGeom prst="rect">
            <a:avLst/>
          </a:prstGeom>
          <a:noFill/>
        </p:spPr>
        <p:txBody>
          <a:bodyPr wrap="square" rtlCol="0">
            <a:spAutoFit/>
          </a:bodyPr>
          <a:lstStyle/>
          <a:p>
            <a:r>
              <a:rPr lang="en-US" dirty="0" smtClean="0"/>
              <a:t>People </a:t>
            </a:r>
          </a:p>
          <a:p>
            <a:r>
              <a:rPr lang="en-US" dirty="0" smtClean="0"/>
              <a:t>receiving </a:t>
            </a:r>
          </a:p>
          <a:p>
            <a:r>
              <a:rPr lang="en-US" dirty="0" smtClean="0"/>
              <a:t>the specialist</a:t>
            </a:r>
          </a:p>
          <a:p>
            <a:r>
              <a:rPr lang="en-US" dirty="0" smtClean="0"/>
              <a:t>service </a:t>
            </a:r>
            <a:endParaRPr lang="en-US" dirty="0"/>
          </a:p>
        </p:txBody>
      </p:sp>
      <p:sp>
        <p:nvSpPr>
          <p:cNvPr id="6" name="Oval 5"/>
          <p:cNvSpPr/>
          <p:nvPr/>
        </p:nvSpPr>
        <p:spPr>
          <a:xfrm>
            <a:off x="5537199" y="2337864"/>
            <a:ext cx="2148703" cy="24246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extBox 6"/>
          <p:cNvSpPr txBox="1"/>
          <p:nvPr/>
        </p:nvSpPr>
        <p:spPr>
          <a:xfrm>
            <a:off x="5985944" y="2850405"/>
            <a:ext cx="2152827" cy="1200329"/>
          </a:xfrm>
          <a:prstGeom prst="rect">
            <a:avLst/>
          </a:prstGeom>
          <a:noFill/>
        </p:spPr>
        <p:txBody>
          <a:bodyPr wrap="square" rtlCol="0">
            <a:spAutoFit/>
          </a:bodyPr>
          <a:lstStyle/>
          <a:p>
            <a:r>
              <a:rPr lang="en-US" dirty="0" smtClean="0"/>
              <a:t>People who</a:t>
            </a:r>
          </a:p>
          <a:p>
            <a:r>
              <a:rPr lang="en-US" dirty="0" smtClean="0"/>
              <a:t> would benefit </a:t>
            </a:r>
          </a:p>
          <a:p>
            <a:r>
              <a:rPr lang="en-US" dirty="0" smtClean="0"/>
              <a:t>most from the specialist service </a:t>
            </a:r>
            <a:endParaRPr lang="en-US" dirty="0"/>
          </a:p>
        </p:txBody>
      </p:sp>
      <p:sp>
        <p:nvSpPr>
          <p:cNvPr id="8" name="TextBox 7"/>
          <p:cNvSpPr txBox="1"/>
          <p:nvPr/>
        </p:nvSpPr>
        <p:spPr>
          <a:xfrm>
            <a:off x="431801" y="364661"/>
            <a:ext cx="8394700" cy="1754326"/>
          </a:xfrm>
          <a:prstGeom prst="rect">
            <a:avLst/>
          </a:prstGeom>
          <a:noFill/>
        </p:spPr>
        <p:txBody>
          <a:bodyPr wrap="square" rtlCol="0">
            <a:spAutoFit/>
          </a:bodyPr>
          <a:lstStyle/>
          <a:p>
            <a:pPr marL="0" lvl="1"/>
            <a:r>
              <a:rPr lang="en-US" sz="2400" dirty="0"/>
              <a:t>3</a:t>
            </a:r>
            <a:r>
              <a:rPr lang="en-US" sz="2400" dirty="0" smtClean="0"/>
              <a:t>. Ensuring </a:t>
            </a:r>
            <a:r>
              <a:rPr lang="en-US" sz="2400" dirty="0"/>
              <a:t>that </a:t>
            </a:r>
            <a:r>
              <a:rPr lang="en-US" sz="2400" dirty="0" smtClean="0"/>
              <a:t>those people in the population who </a:t>
            </a:r>
            <a:r>
              <a:rPr lang="en-US" sz="2400" dirty="0"/>
              <a:t>will derive  most from a service are in receipt of that </a:t>
            </a:r>
            <a:r>
              <a:rPr lang="en-US" sz="2400" dirty="0" smtClean="0"/>
              <a:t>service </a:t>
            </a:r>
            <a:r>
              <a:rPr lang="en-US" sz="2400" dirty="0"/>
              <a:t>if necessary by </a:t>
            </a:r>
            <a:r>
              <a:rPr lang="en-US" sz="2400" dirty="0" smtClean="0"/>
              <a:t>reducing </a:t>
            </a:r>
            <a:r>
              <a:rPr lang="en-US" sz="2400" dirty="0"/>
              <a:t>the number of people seen by that service directly</a:t>
            </a:r>
            <a:r>
              <a:rPr lang="en-GB" sz="2400" dirty="0"/>
              <a:t> </a:t>
            </a:r>
            <a:r>
              <a:rPr lang="en-US" sz="2400" dirty="0" smtClean="0"/>
              <a:t> </a:t>
            </a:r>
            <a:endParaRPr lang="en-US" sz="2400" dirty="0"/>
          </a:p>
          <a:p>
            <a:r>
              <a:rPr lang="en-US" sz="3600" dirty="0" smtClean="0">
                <a:solidFill>
                  <a:schemeClr val="tx2">
                    <a:lumMod val="60000"/>
                    <a:lumOff val="40000"/>
                  </a:schemeClr>
                </a:solidFill>
              </a:rPr>
              <a:t>  </a:t>
            </a:r>
            <a:endParaRPr lang="en-US" sz="3600" dirty="0">
              <a:solidFill>
                <a:schemeClr val="tx2">
                  <a:lumMod val="60000"/>
                  <a:lumOff val="40000"/>
                </a:schemeClr>
              </a:solidFill>
            </a:endParaRPr>
          </a:p>
        </p:txBody>
      </p:sp>
      <p:sp>
        <p:nvSpPr>
          <p:cNvPr id="10" name="TextBox 9"/>
          <p:cNvSpPr txBox="1"/>
          <p:nvPr/>
        </p:nvSpPr>
        <p:spPr>
          <a:xfrm>
            <a:off x="431801" y="5638800"/>
            <a:ext cx="7955233" cy="923330"/>
          </a:xfrm>
          <a:prstGeom prst="rect">
            <a:avLst/>
          </a:prstGeom>
          <a:noFill/>
        </p:spPr>
        <p:txBody>
          <a:bodyPr wrap="square" rtlCol="0">
            <a:spAutoFit/>
          </a:bodyPr>
          <a:lstStyle/>
          <a:p>
            <a:r>
              <a:rPr lang="en-US" dirty="0" smtClean="0"/>
              <a:t>This requires clinicians including specialists to become population focused as well as delivering high quality care to referred patients and the surgical services initiative which is part of the Efficiency </a:t>
            </a:r>
            <a:r>
              <a:rPr lang="en-US" dirty="0" err="1" smtClean="0"/>
              <a:t>programme</a:t>
            </a:r>
            <a:r>
              <a:rPr lang="en-US" dirty="0" smtClean="0"/>
              <a:t> will develop this approach </a:t>
            </a:r>
            <a:endParaRPr lang="en-US" dirty="0"/>
          </a:p>
        </p:txBody>
      </p:sp>
    </p:spTree>
    <p:extLst>
      <p:ext uri="{BB962C8B-B14F-4D97-AF65-F5344CB8AC3E}">
        <p14:creationId xmlns:p14="http://schemas.microsoft.com/office/powerpoint/2010/main" val="80744446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700" y="1816100"/>
            <a:ext cx="7810500" cy="6247864"/>
          </a:xfrm>
          <a:prstGeom prst="rect">
            <a:avLst/>
          </a:prstGeom>
          <a:noFill/>
        </p:spPr>
        <p:txBody>
          <a:bodyPr wrap="square" rtlCol="0">
            <a:spAutoFit/>
          </a:bodyPr>
          <a:lstStyle/>
          <a:p>
            <a:pPr lvl="1"/>
            <a:r>
              <a:rPr lang="en-US" sz="4000" dirty="0" smtClean="0"/>
              <a:t>4. Implementation </a:t>
            </a:r>
            <a:r>
              <a:rPr lang="en-US" sz="4000" dirty="0"/>
              <a:t>of high value innovation </a:t>
            </a:r>
            <a:r>
              <a:rPr lang="en-US" sz="4000" dirty="0" smtClean="0"/>
              <a:t>funded </a:t>
            </a:r>
            <a:r>
              <a:rPr lang="en-US" sz="4000" dirty="0"/>
              <a:t>by reduced spending on lower value </a:t>
            </a:r>
            <a:r>
              <a:rPr lang="en-US" sz="4000" dirty="0" smtClean="0"/>
              <a:t>interventions for the population </a:t>
            </a:r>
          </a:p>
          <a:p>
            <a:pPr lvl="1"/>
            <a:r>
              <a:rPr lang="en-US" sz="4000" dirty="0" smtClean="0"/>
              <a:t>5. Increased </a:t>
            </a:r>
            <a:r>
              <a:rPr lang="en-US" sz="4000" dirty="0"/>
              <a:t>rates of higher value intervention </a:t>
            </a:r>
            <a:r>
              <a:rPr lang="en-US" sz="4000" dirty="0" err="1"/>
              <a:t>eg</a:t>
            </a:r>
            <a:r>
              <a:rPr lang="en-US" sz="4000" dirty="0"/>
              <a:t> helping a higher proportion of people die well at </a:t>
            </a:r>
            <a:r>
              <a:rPr lang="en-US" sz="4000" dirty="0" smtClean="0"/>
              <a:t>home </a:t>
            </a:r>
            <a:r>
              <a:rPr lang="en-US" sz="4000" dirty="0"/>
              <a:t>funded by reduced spending on lower value </a:t>
            </a:r>
            <a:r>
              <a:rPr lang="en-US" sz="4000" dirty="0" smtClean="0"/>
              <a:t>care </a:t>
            </a:r>
            <a:r>
              <a:rPr lang="en-US" sz="4000" dirty="0"/>
              <a:t>in hospital  </a:t>
            </a:r>
            <a:r>
              <a:rPr lang="en-US" sz="4000" dirty="0" smtClean="0"/>
              <a:t>in that population</a:t>
            </a:r>
          </a:p>
        </p:txBody>
      </p:sp>
      <p:sp>
        <p:nvSpPr>
          <p:cNvPr id="3" name="TextBox 2"/>
          <p:cNvSpPr txBox="1"/>
          <p:nvPr/>
        </p:nvSpPr>
        <p:spPr>
          <a:xfrm>
            <a:off x="647700" y="355600"/>
            <a:ext cx="8026400" cy="1569660"/>
          </a:xfrm>
          <a:prstGeom prst="rect">
            <a:avLst/>
          </a:prstGeom>
          <a:noFill/>
        </p:spPr>
        <p:txBody>
          <a:bodyPr wrap="square" rtlCol="0">
            <a:spAutoFit/>
          </a:bodyPr>
          <a:lstStyle/>
          <a:p>
            <a:r>
              <a:rPr lang="en-US" sz="2400" dirty="0" smtClean="0"/>
              <a:t>THE RIGHTCARE METHOD OF INCREASING VALUE FOR POPULATIONS AND INDIVIDUALS IS BY </a:t>
            </a:r>
          </a:p>
          <a:p>
            <a:endParaRPr lang="en-US" sz="2400" dirty="0"/>
          </a:p>
          <a:p>
            <a:endParaRPr lang="en-US" sz="2400" dirty="0"/>
          </a:p>
        </p:txBody>
      </p:sp>
      <p:sp>
        <p:nvSpPr>
          <p:cNvPr id="7" name="TextBox 6"/>
          <p:cNvSpPr txBox="1"/>
          <p:nvPr/>
        </p:nvSpPr>
        <p:spPr>
          <a:xfrm>
            <a:off x="1257300" y="1422400"/>
            <a:ext cx="3987800" cy="461665"/>
          </a:xfrm>
          <a:prstGeom prst="rect">
            <a:avLst/>
          </a:prstGeom>
          <a:noFill/>
        </p:spPr>
        <p:txBody>
          <a:bodyPr wrap="square" rtlCol="0">
            <a:spAutoFit/>
          </a:bodyPr>
          <a:lstStyle/>
          <a:p>
            <a:r>
              <a:rPr lang="en-US" sz="2400" b="1" dirty="0"/>
              <a:t> </a:t>
            </a:r>
            <a:endParaRPr lang="en-US" dirty="0"/>
          </a:p>
        </p:txBody>
      </p:sp>
    </p:spTree>
    <p:extLst>
      <p:ext uri="{BB962C8B-B14F-4D97-AF65-F5344CB8AC3E}">
        <p14:creationId xmlns:p14="http://schemas.microsoft.com/office/powerpoint/2010/main" val="366395642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03575" y="2306638"/>
            <a:ext cx="3768725" cy="2544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p:cNvSpPr txBox="1"/>
          <p:nvPr/>
        </p:nvSpPr>
        <p:spPr>
          <a:xfrm>
            <a:off x="4445000" y="262573"/>
            <a:ext cx="4813300" cy="2215991"/>
          </a:xfrm>
          <a:prstGeom prst="rect">
            <a:avLst/>
          </a:prstGeom>
          <a:noFill/>
        </p:spPr>
        <p:txBody>
          <a:bodyPr wrap="square" rtlCol="0">
            <a:spAutoFit/>
          </a:bodyPr>
          <a:lstStyle/>
          <a:p>
            <a:pPr marL="0" lvl="1"/>
            <a:r>
              <a:rPr lang="en-US" sz="2400" dirty="0"/>
              <a:t>4</a:t>
            </a:r>
            <a:r>
              <a:rPr lang="en-US" sz="2400" dirty="0" smtClean="0"/>
              <a:t>. Implementation </a:t>
            </a:r>
            <a:r>
              <a:rPr lang="en-US" sz="2400" dirty="0"/>
              <a:t>of high value innovation </a:t>
            </a:r>
            <a:r>
              <a:rPr lang="en-US" sz="2400" dirty="0" err="1"/>
              <a:t>eg</a:t>
            </a:r>
            <a:r>
              <a:rPr lang="en-US" sz="2400" dirty="0"/>
              <a:t> troponin in heart disease funded by reduced spending on lower value </a:t>
            </a:r>
            <a:r>
              <a:rPr lang="en-US" sz="2400" dirty="0" smtClean="0"/>
              <a:t>intervention in the cardiovascular </a:t>
            </a:r>
            <a:r>
              <a:rPr lang="en-US" sz="2400" dirty="0" err="1" smtClean="0"/>
              <a:t>programme</a:t>
            </a:r>
            <a:r>
              <a:rPr lang="en-US" sz="2400" dirty="0" smtClean="0"/>
              <a:t> budget </a:t>
            </a:r>
            <a:endParaRPr lang="en-GB" sz="2400" dirty="0"/>
          </a:p>
          <a:p>
            <a:endParaRPr lang="en-US" dirty="0"/>
          </a:p>
        </p:txBody>
      </p:sp>
      <p:sp>
        <p:nvSpPr>
          <p:cNvPr id="11" name="Rectangle 10"/>
          <p:cNvSpPr/>
          <p:nvPr/>
        </p:nvSpPr>
        <p:spPr>
          <a:xfrm>
            <a:off x="3203575" y="2306638"/>
            <a:ext cx="1057275" cy="881062"/>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203575" y="5291932"/>
            <a:ext cx="1057275" cy="881062"/>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203575" y="1206739"/>
            <a:ext cx="1057275" cy="881062"/>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15900" y="1206739"/>
            <a:ext cx="2527300" cy="5078314"/>
          </a:xfrm>
          <a:prstGeom prst="rect">
            <a:avLst/>
          </a:prstGeom>
          <a:noFill/>
        </p:spPr>
        <p:txBody>
          <a:bodyPr wrap="square" rtlCol="0">
            <a:spAutoFit/>
          </a:bodyPr>
          <a:lstStyle/>
          <a:p>
            <a:r>
              <a:rPr lang="en-US" dirty="0" smtClean="0"/>
              <a:t>Resources required for </a:t>
            </a:r>
          </a:p>
          <a:p>
            <a:r>
              <a:rPr lang="en-US" dirty="0"/>
              <a:t>t</a:t>
            </a:r>
            <a:r>
              <a:rPr lang="en-US" dirty="0" smtClean="0"/>
              <a:t>he innovation</a:t>
            </a:r>
          </a:p>
          <a:p>
            <a:endParaRPr lang="en-US" dirty="0"/>
          </a:p>
          <a:p>
            <a:endParaRPr lang="en-US" dirty="0" smtClean="0"/>
          </a:p>
          <a:p>
            <a:endParaRPr lang="en-US" dirty="0" smtClean="0"/>
          </a:p>
          <a:p>
            <a:r>
              <a:rPr lang="en-US" dirty="0" smtClean="0"/>
              <a:t>Innovation adopted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Resources freed by reducing lower value activity</a:t>
            </a:r>
            <a:endParaRPr lang="en-US" dirty="0"/>
          </a:p>
        </p:txBody>
      </p:sp>
      <p:sp>
        <p:nvSpPr>
          <p:cNvPr id="17" name="Right Arrow 16"/>
          <p:cNvSpPr/>
          <p:nvPr/>
        </p:nvSpPr>
        <p:spPr>
          <a:xfrm>
            <a:off x="2476500" y="1473200"/>
            <a:ext cx="5588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a:off x="2476500" y="2578100"/>
            <a:ext cx="5588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a:off x="2476500" y="5545932"/>
            <a:ext cx="5588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295188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800" y="1187848"/>
            <a:ext cx="7810500" cy="5262979"/>
          </a:xfrm>
          <a:prstGeom prst="rect">
            <a:avLst/>
          </a:prstGeom>
          <a:noFill/>
        </p:spPr>
        <p:txBody>
          <a:bodyPr wrap="square" rtlCol="0">
            <a:spAutoFit/>
          </a:bodyPr>
          <a:lstStyle/>
          <a:p>
            <a:pPr marL="800100" lvl="1" indent="-342900">
              <a:buFont typeface="+mj-lt"/>
              <a:buAutoNum type="arabicPeriod"/>
            </a:pPr>
            <a:r>
              <a:rPr lang="en-US" sz="2000" dirty="0"/>
              <a:t>Ensuring that every individual receives high personal value by providing people with full information about the risks and benefits of the intervention being offered </a:t>
            </a:r>
            <a:r>
              <a:rPr lang="en-GB" sz="2000" dirty="0"/>
              <a:t> </a:t>
            </a:r>
            <a:r>
              <a:rPr lang="en-US" sz="2000" dirty="0"/>
              <a:t>and relating that to the problem that bothers them most and their values and preferences </a:t>
            </a:r>
            <a:endParaRPr lang="en-GB" sz="2000" dirty="0"/>
          </a:p>
          <a:p>
            <a:pPr marL="800100" lvl="1" indent="-342900">
              <a:buFont typeface="+mj-lt"/>
              <a:buAutoNum type="arabicPeriod"/>
            </a:pPr>
            <a:r>
              <a:rPr lang="en-US" sz="2000" dirty="0" smtClean="0"/>
              <a:t>Shifting </a:t>
            </a:r>
            <a:r>
              <a:rPr lang="en-US" sz="2000" dirty="0"/>
              <a:t>resource from </a:t>
            </a:r>
            <a:r>
              <a:rPr lang="en-US" sz="2000" dirty="0" smtClean="0"/>
              <a:t>budgets </a:t>
            </a:r>
            <a:r>
              <a:rPr lang="en-US" sz="2000" dirty="0"/>
              <a:t>where there is evidence </a:t>
            </a:r>
            <a:r>
              <a:rPr lang="en-US" sz="2000" dirty="0" smtClean="0"/>
              <a:t>from unwarranted variation of </a:t>
            </a:r>
            <a:r>
              <a:rPr lang="en-US" sz="2000" dirty="0"/>
              <a:t>overuse or lower value to </a:t>
            </a:r>
            <a:r>
              <a:rPr lang="en-US" sz="2000" dirty="0" smtClean="0"/>
              <a:t>budgets for </a:t>
            </a:r>
            <a:r>
              <a:rPr lang="en-US" sz="2000" dirty="0"/>
              <a:t>populations in which there is evidence of underuse and inequity </a:t>
            </a:r>
            <a:endParaRPr lang="en-GB" sz="2000" dirty="0"/>
          </a:p>
          <a:p>
            <a:pPr marL="800100" lvl="1" indent="-342900">
              <a:buFont typeface="+mj-lt"/>
              <a:buAutoNum type="arabicPeriod"/>
            </a:pPr>
            <a:r>
              <a:rPr lang="en-US" sz="2000" dirty="0"/>
              <a:t>Ensuring that those  people in the population who will derive  most </a:t>
            </a:r>
            <a:r>
              <a:rPr lang="en-US" sz="2000" dirty="0" smtClean="0"/>
              <a:t>value from a </a:t>
            </a:r>
            <a:r>
              <a:rPr lang="en-US" sz="2000" dirty="0"/>
              <a:t>service </a:t>
            </a:r>
            <a:r>
              <a:rPr lang="en-US" sz="2000" dirty="0" smtClean="0"/>
              <a:t>reach </a:t>
            </a:r>
            <a:r>
              <a:rPr lang="en-US" sz="2000" dirty="0"/>
              <a:t>that service </a:t>
            </a:r>
          </a:p>
          <a:p>
            <a:pPr marL="800100" lvl="1" indent="-342900">
              <a:buFont typeface="+mj-lt"/>
              <a:buAutoNum type="arabicPeriod"/>
            </a:pPr>
            <a:r>
              <a:rPr lang="en-US" sz="2000" dirty="0" smtClean="0"/>
              <a:t>Implementation </a:t>
            </a:r>
            <a:r>
              <a:rPr lang="en-US" sz="2000" dirty="0"/>
              <a:t>of high value innovation </a:t>
            </a:r>
            <a:r>
              <a:rPr lang="en-US" sz="2000" dirty="0" smtClean="0"/>
              <a:t>funded </a:t>
            </a:r>
            <a:r>
              <a:rPr lang="en-US" sz="2000" dirty="0"/>
              <a:t>by reduced spending on lower value </a:t>
            </a:r>
            <a:r>
              <a:rPr lang="en-US" sz="2000" dirty="0" smtClean="0"/>
              <a:t>interventions for the population </a:t>
            </a:r>
          </a:p>
          <a:p>
            <a:pPr marL="800100" lvl="1" indent="-342900">
              <a:buFont typeface="+mj-lt"/>
              <a:buAutoNum type="arabicPeriod"/>
            </a:pPr>
            <a:r>
              <a:rPr lang="en-US" sz="2400" dirty="0" smtClean="0"/>
              <a:t>Increased </a:t>
            </a:r>
            <a:r>
              <a:rPr lang="en-US" sz="2400" dirty="0"/>
              <a:t>rates of higher value intervention </a:t>
            </a:r>
            <a:r>
              <a:rPr lang="en-US" sz="2400" dirty="0" err="1"/>
              <a:t>eg</a:t>
            </a:r>
            <a:r>
              <a:rPr lang="en-US" sz="2400" dirty="0"/>
              <a:t> helping a higher proportion of people die well at </a:t>
            </a:r>
            <a:r>
              <a:rPr lang="en-US" sz="2400" dirty="0" smtClean="0"/>
              <a:t>home </a:t>
            </a:r>
            <a:r>
              <a:rPr lang="en-US" sz="2400" dirty="0"/>
              <a:t>funded by reduced spending on lower value </a:t>
            </a:r>
            <a:r>
              <a:rPr lang="en-US" sz="2400" dirty="0" smtClean="0"/>
              <a:t>care </a:t>
            </a:r>
            <a:r>
              <a:rPr lang="en-US" sz="2400" dirty="0"/>
              <a:t>in hospital  </a:t>
            </a:r>
            <a:r>
              <a:rPr lang="en-US" sz="2400" dirty="0" smtClean="0"/>
              <a:t>in that population</a:t>
            </a:r>
          </a:p>
        </p:txBody>
      </p:sp>
      <p:sp>
        <p:nvSpPr>
          <p:cNvPr id="3" name="TextBox 2"/>
          <p:cNvSpPr txBox="1"/>
          <p:nvPr/>
        </p:nvSpPr>
        <p:spPr>
          <a:xfrm>
            <a:off x="647700" y="355600"/>
            <a:ext cx="8026400" cy="1569660"/>
          </a:xfrm>
          <a:prstGeom prst="rect">
            <a:avLst/>
          </a:prstGeom>
          <a:noFill/>
        </p:spPr>
        <p:txBody>
          <a:bodyPr wrap="square" rtlCol="0">
            <a:spAutoFit/>
          </a:bodyPr>
          <a:lstStyle/>
          <a:p>
            <a:r>
              <a:rPr lang="en-US" sz="2400" dirty="0" smtClean="0"/>
              <a:t>THE RIGHTCARE METHOD OF INCREASING VALUE FOR POPULATIONS AND INDIVIDUALS IS BY </a:t>
            </a:r>
          </a:p>
          <a:p>
            <a:endParaRPr lang="en-US" sz="2400" dirty="0"/>
          </a:p>
          <a:p>
            <a:endParaRPr lang="en-US" sz="2400" dirty="0"/>
          </a:p>
        </p:txBody>
      </p:sp>
      <p:sp>
        <p:nvSpPr>
          <p:cNvPr id="7" name="TextBox 6"/>
          <p:cNvSpPr txBox="1"/>
          <p:nvPr/>
        </p:nvSpPr>
        <p:spPr>
          <a:xfrm>
            <a:off x="1257300" y="1422400"/>
            <a:ext cx="3987800" cy="369332"/>
          </a:xfrm>
          <a:prstGeom prst="rect">
            <a:avLst/>
          </a:prstGeom>
          <a:noFill/>
        </p:spPr>
        <p:txBody>
          <a:bodyPr wrap="square" rtlCol="0">
            <a:spAutoFit/>
          </a:bodyPr>
          <a:lstStyle/>
          <a:p>
            <a:endParaRPr lang="en-US" dirty="0"/>
          </a:p>
        </p:txBody>
      </p:sp>
      <p:sp>
        <p:nvSpPr>
          <p:cNvPr id="8" name="TextBox 7"/>
          <p:cNvSpPr txBox="1"/>
          <p:nvPr/>
        </p:nvSpPr>
        <p:spPr>
          <a:xfrm>
            <a:off x="3213100" y="5896829"/>
            <a:ext cx="5461000" cy="461665"/>
          </a:xfrm>
          <a:prstGeom prst="rect">
            <a:avLst/>
          </a:prstGeom>
          <a:noFill/>
        </p:spPr>
        <p:txBody>
          <a:bodyPr wrap="square" rtlCol="0">
            <a:spAutoFit/>
          </a:bodyPr>
          <a:lstStyle/>
          <a:p>
            <a:endParaRPr lang="en-US" sz="2400" dirty="0"/>
          </a:p>
        </p:txBody>
      </p:sp>
    </p:spTree>
    <p:extLst>
      <p:ext uri="{BB962C8B-B14F-4D97-AF65-F5344CB8AC3E}">
        <p14:creationId xmlns:p14="http://schemas.microsoft.com/office/powerpoint/2010/main" val="399745286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val 4"/>
          <p:cNvSpPr>
            <a:spLocks noChangeArrowheads="1"/>
          </p:cNvSpPr>
          <p:nvPr/>
        </p:nvSpPr>
        <p:spPr bwMode="auto">
          <a:xfrm>
            <a:off x="609600" y="1828800"/>
            <a:ext cx="4495800" cy="4419600"/>
          </a:xfrm>
          <a:prstGeom prst="ellipse">
            <a:avLst/>
          </a:prstGeom>
          <a:no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5843" name="Line 5"/>
          <p:cNvSpPr>
            <a:spLocks noChangeShapeType="1"/>
          </p:cNvSpPr>
          <p:nvPr/>
        </p:nvSpPr>
        <p:spPr bwMode="auto">
          <a:xfrm flipV="1">
            <a:off x="2819400" y="3200400"/>
            <a:ext cx="2133600" cy="914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5844" name="Line 6"/>
          <p:cNvSpPr>
            <a:spLocks noChangeShapeType="1"/>
          </p:cNvSpPr>
          <p:nvPr/>
        </p:nvSpPr>
        <p:spPr bwMode="auto">
          <a:xfrm flipV="1">
            <a:off x="2819400" y="1905000"/>
            <a:ext cx="609600" cy="2209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5845" name="Line 7"/>
          <p:cNvSpPr>
            <a:spLocks noChangeShapeType="1"/>
          </p:cNvSpPr>
          <p:nvPr/>
        </p:nvSpPr>
        <p:spPr bwMode="auto">
          <a:xfrm>
            <a:off x="2819400" y="4114800"/>
            <a:ext cx="220980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5846" name="Line 8"/>
          <p:cNvSpPr>
            <a:spLocks noChangeShapeType="1"/>
          </p:cNvSpPr>
          <p:nvPr/>
        </p:nvSpPr>
        <p:spPr bwMode="auto">
          <a:xfrm>
            <a:off x="2819400" y="4114800"/>
            <a:ext cx="1600200" cy="1447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5847" name="Text Box 9"/>
          <p:cNvSpPr txBox="1">
            <a:spLocks noChangeArrowheads="1"/>
          </p:cNvSpPr>
          <p:nvPr/>
        </p:nvSpPr>
        <p:spPr bwMode="auto">
          <a:xfrm>
            <a:off x="3505200" y="2819400"/>
            <a:ext cx="1130300" cy="396875"/>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Cancers</a:t>
            </a:r>
          </a:p>
        </p:txBody>
      </p:sp>
      <p:sp>
        <p:nvSpPr>
          <p:cNvPr id="35848" name="Rectangle 10"/>
          <p:cNvSpPr>
            <a:spLocks noChangeArrowheads="1"/>
          </p:cNvSpPr>
          <p:nvPr/>
        </p:nvSpPr>
        <p:spPr bwMode="auto">
          <a:xfrm>
            <a:off x="3581400" y="3875088"/>
            <a:ext cx="1482725" cy="396875"/>
          </a:xfrm>
          <a:prstGeom prst="rect">
            <a:avLst/>
          </a:prstGeom>
          <a:noFill/>
          <a:ln w="9525">
            <a:noFill/>
            <a:miter lim="800000"/>
            <a:headEnd/>
            <a:tailEnd/>
          </a:ln>
        </p:spPr>
        <p:txBody>
          <a:bodyPr wrap="none">
            <a:prstTxWarp prst="textNoShape">
              <a:avLst/>
            </a:prstTxWarp>
            <a:spAutoFit/>
          </a:bodyPr>
          <a:lstStyle/>
          <a:p>
            <a:r>
              <a:rPr lang="en-GB" sz="2000">
                <a:latin typeface="Calibri" charset="0"/>
              </a:rPr>
              <a:t>Respiratory</a:t>
            </a:r>
            <a:endParaRPr lang="en-US" sz="2000">
              <a:latin typeface="Calibri" charset="0"/>
            </a:endParaRPr>
          </a:p>
        </p:txBody>
      </p:sp>
      <p:sp>
        <p:nvSpPr>
          <p:cNvPr id="35849" name="Rectangle 11"/>
          <p:cNvSpPr>
            <a:spLocks noChangeArrowheads="1"/>
          </p:cNvSpPr>
          <p:nvPr/>
        </p:nvSpPr>
        <p:spPr bwMode="auto">
          <a:xfrm>
            <a:off x="3657600" y="4343400"/>
            <a:ext cx="1314450" cy="701675"/>
          </a:xfrm>
          <a:prstGeom prst="rect">
            <a:avLst/>
          </a:prstGeom>
          <a:noFill/>
          <a:ln w="9525">
            <a:noFill/>
            <a:miter lim="800000"/>
            <a:headEnd/>
            <a:tailEnd/>
          </a:ln>
        </p:spPr>
        <p:txBody>
          <a:bodyPr wrap="none">
            <a:prstTxWarp prst="textNoShape">
              <a:avLst/>
            </a:prstTxWarp>
            <a:spAutoFit/>
          </a:bodyPr>
          <a:lstStyle/>
          <a:p>
            <a:r>
              <a:rPr lang="en-GB" sz="2000">
                <a:latin typeface="Calibri" charset="0"/>
              </a:rPr>
              <a:t>Gastro-</a:t>
            </a:r>
          </a:p>
          <a:p>
            <a:r>
              <a:rPr lang="en-GB" sz="2000">
                <a:latin typeface="Calibri" charset="0"/>
              </a:rPr>
              <a:t>instestinal</a:t>
            </a:r>
            <a:endParaRPr lang="en-US">
              <a:latin typeface="Calibri" charset="0"/>
            </a:endParaRPr>
          </a:p>
        </p:txBody>
      </p:sp>
      <p:sp>
        <p:nvSpPr>
          <p:cNvPr id="35850" name="Oval 12"/>
          <p:cNvSpPr>
            <a:spLocks noChangeArrowheads="1"/>
          </p:cNvSpPr>
          <p:nvPr/>
        </p:nvSpPr>
        <p:spPr bwMode="auto">
          <a:xfrm>
            <a:off x="5257800" y="838200"/>
            <a:ext cx="2971800" cy="2743200"/>
          </a:xfrm>
          <a:prstGeom prst="ellipse">
            <a:avLst/>
          </a:prstGeom>
          <a:no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5851" name="Rectangle 13"/>
          <p:cNvSpPr>
            <a:spLocks noChangeArrowheads="1"/>
          </p:cNvSpPr>
          <p:nvPr/>
        </p:nvSpPr>
        <p:spPr bwMode="auto">
          <a:xfrm>
            <a:off x="7010400" y="2514600"/>
            <a:ext cx="1060450" cy="396875"/>
          </a:xfrm>
          <a:prstGeom prst="rect">
            <a:avLst/>
          </a:prstGeom>
          <a:noFill/>
          <a:ln w="9525">
            <a:noFill/>
            <a:miter lim="800000"/>
            <a:headEnd/>
            <a:tailEnd/>
          </a:ln>
        </p:spPr>
        <p:txBody>
          <a:bodyPr wrap="none">
            <a:prstTxWarp prst="textNoShape">
              <a:avLst/>
            </a:prstTxWarp>
            <a:spAutoFit/>
          </a:bodyPr>
          <a:lstStyle/>
          <a:p>
            <a:r>
              <a:rPr lang="en-GB" sz="2000">
                <a:latin typeface="Calibri" charset="0"/>
              </a:rPr>
              <a:t>Apnoea</a:t>
            </a:r>
            <a:endParaRPr lang="en-US">
              <a:latin typeface="Calibri" charset="0"/>
            </a:endParaRPr>
          </a:p>
        </p:txBody>
      </p:sp>
      <p:sp>
        <p:nvSpPr>
          <p:cNvPr id="35852" name="Line 15"/>
          <p:cNvSpPr>
            <a:spLocks noChangeShapeType="1"/>
          </p:cNvSpPr>
          <p:nvPr/>
        </p:nvSpPr>
        <p:spPr bwMode="auto">
          <a:xfrm>
            <a:off x="6781800" y="2209800"/>
            <a:ext cx="137160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5853" name="Line 16"/>
          <p:cNvSpPr>
            <a:spLocks noChangeShapeType="1"/>
          </p:cNvSpPr>
          <p:nvPr/>
        </p:nvSpPr>
        <p:spPr bwMode="auto">
          <a:xfrm>
            <a:off x="6781800" y="2209800"/>
            <a:ext cx="533400" cy="1219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5854" name="Line 17"/>
          <p:cNvSpPr>
            <a:spLocks noChangeShapeType="1"/>
          </p:cNvSpPr>
          <p:nvPr/>
        </p:nvSpPr>
        <p:spPr bwMode="auto">
          <a:xfrm flipH="1" flipV="1">
            <a:off x="5410200" y="1600200"/>
            <a:ext cx="1371600" cy="609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5855" name="Rectangle 18"/>
          <p:cNvSpPr>
            <a:spLocks noChangeArrowheads="1"/>
          </p:cNvSpPr>
          <p:nvPr/>
        </p:nvSpPr>
        <p:spPr bwMode="auto">
          <a:xfrm>
            <a:off x="5334000" y="1905000"/>
            <a:ext cx="1955800" cy="1616075"/>
          </a:xfrm>
          <a:prstGeom prst="rect">
            <a:avLst/>
          </a:prstGeom>
          <a:noFill/>
          <a:ln w="9525">
            <a:noFill/>
            <a:miter lim="800000"/>
            <a:headEnd/>
            <a:tailEnd/>
          </a:ln>
        </p:spPr>
        <p:txBody>
          <a:bodyPr wrap="none">
            <a:prstTxWarp prst="textNoShape">
              <a:avLst/>
            </a:prstTxWarp>
            <a:spAutoFit/>
          </a:bodyPr>
          <a:lstStyle/>
          <a:p>
            <a:r>
              <a:rPr lang="en-GB" sz="2000">
                <a:latin typeface="Calibri" charset="0"/>
              </a:rPr>
              <a:t>COPD </a:t>
            </a:r>
          </a:p>
          <a:p>
            <a:r>
              <a:rPr lang="en-GB" sz="2000">
                <a:latin typeface="Calibri" charset="0"/>
              </a:rPr>
              <a:t>(Chronic </a:t>
            </a:r>
          </a:p>
          <a:p>
            <a:r>
              <a:rPr lang="en-GB" sz="2000">
                <a:latin typeface="Calibri" charset="0"/>
              </a:rPr>
              <a:t>   Obstructive </a:t>
            </a:r>
          </a:p>
          <a:p>
            <a:r>
              <a:rPr lang="en-GB" sz="2000">
                <a:latin typeface="Calibri" charset="0"/>
              </a:rPr>
              <a:t>      Pulmonary </a:t>
            </a:r>
          </a:p>
          <a:p>
            <a:r>
              <a:rPr lang="en-GB" sz="2000">
                <a:latin typeface="Calibri" charset="0"/>
              </a:rPr>
              <a:t>           Disease)</a:t>
            </a:r>
            <a:endParaRPr lang="en-US">
              <a:latin typeface="Calibri" charset="0"/>
            </a:endParaRPr>
          </a:p>
        </p:txBody>
      </p:sp>
      <p:sp>
        <p:nvSpPr>
          <p:cNvPr id="35856" name="Rectangle 19"/>
          <p:cNvSpPr>
            <a:spLocks noChangeArrowheads="1"/>
          </p:cNvSpPr>
          <p:nvPr/>
        </p:nvSpPr>
        <p:spPr bwMode="auto">
          <a:xfrm>
            <a:off x="6172200" y="1219200"/>
            <a:ext cx="1044575" cy="396875"/>
          </a:xfrm>
          <a:prstGeom prst="rect">
            <a:avLst/>
          </a:prstGeom>
          <a:noFill/>
          <a:ln w="9525">
            <a:noFill/>
            <a:miter lim="800000"/>
            <a:headEnd/>
            <a:tailEnd/>
          </a:ln>
        </p:spPr>
        <p:txBody>
          <a:bodyPr wrap="none">
            <a:prstTxWarp prst="textNoShape">
              <a:avLst/>
            </a:prstTxWarp>
            <a:spAutoFit/>
          </a:bodyPr>
          <a:lstStyle/>
          <a:p>
            <a:r>
              <a:rPr lang="en-GB" sz="2000">
                <a:latin typeface="Calibri" charset="0"/>
              </a:rPr>
              <a:t>Asthma</a:t>
            </a:r>
            <a:endParaRPr lang="en-US">
              <a:latin typeface="Calibri" charset="0"/>
            </a:endParaRPr>
          </a:p>
        </p:txBody>
      </p:sp>
      <p:sp>
        <p:nvSpPr>
          <p:cNvPr id="35858" name="AutoShape 20"/>
          <p:cNvSpPr>
            <a:spLocks noChangeArrowheads="1"/>
          </p:cNvSpPr>
          <p:nvPr/>
        </p:nvSpPr>
        <p:spPr bwMode="auto">
          <a:xfrm rot="2011534">
            <a:off x="7110430" y="4836774"/>
            <a:ext cx="430233" cy="435047"/>
          </a:xfrm>
          <a:prstGeom prst="rightArrow">
            <a:avLst>
              <a:gd name="adj1" fmla="val 50000"/>
              <a:gd name="adj2" fmla="val 25031"/>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5859" name="Oval 12"/>
          <p:cNvSpPr>
            <a:spLocks noChangeArrowheads="1"/>
          </p:cNvSpPr>
          <p:nvPr/>
        </p:nvSpPr>
        <p:spPr bwMode="auto">
          <a:xfrm>
            <a:off x="6215063" y="4286250"/>
            <a:ext cx="1876425" cy="1947863"/>
          </a:xfrm>
          <a:prstGeom prst="ellipse">
            <a:avLst/>
          </a:prstGeom>
          <a:no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5860" name="TextBox 20"/>
          <p:cNvSpPr txBox="1">
            <a:spLocks noChangeArrowheads="1"/>
          </p:cNvSpPr>
          <p:nvPr/>
        </p:nvSpPr>
        <p:spPr bwMode="auto">
          <a:xfrm>
            <a:off x="6372225" y="4508500"/>
            <a:ext cx="1582738" cy="1754188"/>
          </a:xfrm>
          <a:prstGeom prst="rect">
            <a:avLst/>
          </a:prstGeom>
          <a:noFill/>
          <a:ln w="9525">
            <a:noFill/>
            <a:miter lim="800000"/>
            <a:headEnd/>
            <a:tailEnd/>
          </a:ln>
        </p:spPr>
        <p:txBody>
          <a:bodyPr wrap="none">
            <a:prstTxWarp prst="textNoShape">
              <a:avLst/>
            </a:prstTxWarp>
            <a:spAutoFit/>
          </a:bodyPr>
          <a:lstStyle/>
          <a:p>
            <a:r>
              <a:rPr lang="en-GB"/>
              <a:t>Triple Drug</a:t>
            </a:r>
          </a:p>
          <a:p>
            <a:r>
              <a:rPr lang="en-GB"/>
              <a:t>Therapy</a:t>
            </a:r>
          </a:p>
          <a:p>
            <a:endParaRPr lang="en-GB"/>
          </a:p>
          <a:p>
            <a:endParaRPr lang="en-GB"/>
          </a:p>
          <a:p>
            <a:r>
              <a:rPr lang="en-GB"/>
              <a:t>Rehabilitation</a:t>
            </a:r>
          </a:p>
          <a:p>
            <a:endParaRPr lang="en-US"/>
          </a:p>
        </p:txBody>
      </p:sp>
      <p:cxnSp>
        <p:nvCxnSpPr>
          <p:cNvPr id="23" name="Straight Connector 22"/>
          <p:cNvCxnSpPr/>
          <p:nvPr/>
        </p:nvCxnSpPr>
        <p:spPr>
          <a:xfrm>
            <a:off x="6227763" y="5013325"/>
            <a:ext cx="915987" cy="344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35859" idx="7"/>
          </p:cNvCxnSpPr>
          <p:nvPr/>
        </p:nvCxnSpPr>
        <p:spPr>
          <a:xfrm rot="5400000" flipH="1" flipV="1">
            <a:off x="7087069" y="4628190"/>
            <a:ext cx="786305" cy="672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6300788" y="5373688"/>
            <a:ext cx="863600" cy="287337"/>
          </a:xfrm>
          <a:prstGeom prst="line">
            <a:avLst/>
          </a:prstGeom>
        </p:spPr>
        <p:style>
          <a:lnRef idx="1">
            <a:schemeClr val="accent1"/>
          </a:lnRef>
          <a:fillRef idx="0">
            <a:schemeClr val="accent1"/>
          </a:fillRef>
          <a:effectRef idx="0">
            <a:schemeClr val="accent1"/>
          </a:effectRef>
          <a:fontRef idx="minor">
            <a:schemeClr val="tx1"/>
          </a:fontRef>
        </p:style>
      </p:cxnSp>
      <p:sp>
        <p:nvSpPr>
          <p:cNvPr id="35864" name="TextBox 29"/>
          <p:cNvSpPr txBox="1">
            <a:spLocks noChangeArrowheads="1"/>
          </p:cNvSpPr>
          <p:nvPr/>
        </p:nvSpPr>
        <p:spPr bwMode="auto">
          <a:xfrm>
            <a:off x="6300788" y="5157788"/>
            <a:ext cx="463550" cy="368300"/>
          </a:xfrm>
          <a:prstGeom prst="rect">
            <a:avLst/>
          </a:prstGeom>
          <a:noFill/>
          <a:ln w="9525">
            <a:noFill/>
            <a:miter lim="800000"/>
            <a:headEnd/>
            <a:tailEnd/>
          </a:ln>
        </p:spPr>
        <p:txBody>
          <a:bodyPr wrap="none">
            <a:prstTxWarp prst="textNoShape">
              <a:avLst/>
            </a:prstTxWarp>
            <a:spAutoFit/>
          </a:bodyPr>
          <a:lstStyle/>
          <a:p>
            <a:r>
              <a:rPr lang="en-GB"/>
              <a:t>O</a:t>
            </a:r>
            <a:r>
              <a:rPr lang="en-GB" sz="1200"/>
              <a:t>2</a:t>
            </a:r>
            <a:endParaRPr lang="en-US"/>
          </a:p>
        </p:txBody>
      </p:sp>
      <p:cxnSp>
        <p:nvCxnSpPr>
          <p:cNvPr id="28" name="Straight Connector 27"/>
          <p:cNvCxnSpPr/>
          <p:nvPr/>
        </p:nvCxnSpPr>
        <p:spPr>
          <a:xfrm flipV="1">
            <a:off x="7164390" y="5013325"/>
            <a:ext cx="906460" cy="34449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591778" y="4675699"/>
            <a:ext cx="2740264" cy="646331"/>
          </a:xfrm>
          <a:prstGeom prst="rect">
            <a:avLst/>
          </a:prstGeom>
          <a:noFill/>
        </p:spPr>
        <p:txBody>
          <a:bodyPr wrap="square" rtlCol="0">
            <a:spAutoFit/>
          </a:bodyPr>
          <a:lstStyle/>
          <a:p>
            <a:r>
              <a:rPr lang="en-US" dirty="0" smtClean="0"/>
              <a:t>Stop Smoking </a:t>
            </a:r>
          </a:p>
          <a:p>
            <a:r>
              <a:rPr lang="en-US" dirty="0" smtClean="0"/>
              <a:t>  Imaging</a:t>
            </a:r>
            <a:endParaRPr lang="en-US" dirty="0"/>
          </a:p>
        </p:txBody>
      </p:sp>
      <p:sp>
        <p:nvSpPr>
          <p:cNvPr id="32" name="TextBox 31"/>
          <p:cNvSpPr txBox="1"/>
          <p:nvPr/>
        </p:nvSpPr>
        <p:spPr>
          <a:xfrm>
            <a:off x="752122" y="299591"/>
            <a:ext cx="4134556" cy="1938992"/>
          </a:xfrm>
          <a:prstGeom prst="rect">
            <a:avLst/>
          </a:prstGeom>
          <a:noFill/>
          <a:ln>
            <a:solidFill>
              <a:schemeClr val="tx1"/>
            </a:solidFill>
          </a:ln>
        </p:spPr>
        <p:txBody>
          <a:bodyPr wrap="square" rtlCol="0">
            <a:spAutoFit/>
          </a:bodyPr>
          <a:lstStyle/>
          <a:p>
            <a:r>
              <a:rPr lang="en-US" sz="2400" dirty="0" err="1" smtClean="0">
                <a:solidFill>
                  <a:srgbClr val="3366FF"/>
                </a:solidFill>
              </a:rPr>
              <a:t>Optimise</a:t>
            </a:r>
            <a:r>
              <a:rPr lang="en-US" sz="2400" dirty="0" smtClean="0">
                <a:solidFill>
                  <a:srgbClr val="3366FF"/>
                </a:solidFill>
              </a:rPr>
              <a:t> resource use for each system by </a:t>
            </a:r>
            <a:r>
              <a:rPr lang="en-US" sz="2400" dirty="0">
                <a:solidFill>
                  <a:srgbClr val="3366FF"/>
                </a:solidFill>
              </a:rPr>
              <a:t>c</a:t>
            </a:r>
            <a:r>
              <a:rPr lang="en-US" sz="2400" dirty="0" smtClean="0">
                <a:solidFill>
                  <a:srgbClr val="3366FF"/>
                </a:solidFill>
              </a:rPr>
              <a:t>arrying  out Within System Marginal Analysis Using the STAR tool – Socio Technical Allocation  of Resources </a:t>
            </a:r>
            <a:endParaRPr lang="en-US" sz="2400" dirty="0">
              <a:solidFill>
                <a:srgbClr val="3366FF"/>
              </a:solidFill>
            </a:endParaRPr>
          </a:p>
        </p:txBody>
      </p:sp>
      <p:cxnSp>
        <p:nvCxnSpPr>
          <p:cNvPr id="30" name="Straight Connector 29"/>
          <p:cNvCxnSpPr>
            <a:endCxn id="35859" idx="6"/>
          </p:cNvCxnSpPr>
          <p:nvPr/>
        </p:nvCxnSpPr>
        <p:spPr>
          <a:xfrm flipV="1">
            <a:off x="7143750" y="5260182"/>
            <a:ext cx="947738" cy="11350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27851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 is much more like the Great Western Railway , something we imagine, design, plan and build </a:t>
            </a:r>
            <a:endParaRPr lang="en-US" dirty="0"/>
          </a:p>
        </p:txBody>
      </p:sp>
      <p:pic>
        <p:nvPicPr>
          <p:cNvPr id="4" name="Picture 3" descr="boxtunnel.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326910"/>
            <a:ext cx="4978400" cy="2816590"/>
          </a:xfrm>
          <a:prstGeom prst="rect">
            <a:avLst/>
          </a:prstGeom>
        </p:spPr>
      </p:pic>
    </p:spTree>
    <p:extLst>
      <p:ext uri="{BB962C8B-B14F-4D97-AF65-F5344CB8AC3E}">
        <p14:creationId xmlns:p14="http://schemas.microsoft.com/office/powerpoint/2010/main" val="2137261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0700" y="711200"/>
            <a:ext cx="7912100" cy="5970866"/>
          </a:xfrm>
          <a:prstGeom prst="rect">
            <a:avLst/>
          </a:prstGeom>
          <a:noFill/>
        </p:spPr>
        <p:txBody>
          <a:bodyPr wrap="square" rtlCol="0">
            <a:spAutoFit/>
          </a:bodyPr>
          <a:lstStyle/>
          <a:p>
            <a:r>
              <a:rPr lang="en-GB" sz="2800" dirty="0"/>
              <a:t>1.Is the service for people with seizures &amp; epilepsy in </a:t>
            </a:r>
            <a:r>
              <a:rPr lang="en-GB" sz="2800" dirty="0" smtClean="0"/>
              <a:t>Thames Valley </a:t>
            </a:r>
            <a:r>
              <a:rPr lang="en-GB" sz="2800" dirty="0"/>
              <a:t>of higher value than the service in </a:t>
            </a:r>
            <a:r>
              <a:rPr lang="en-GB" sz="2800" dirty="0" smtClean="0"/>
              <a:t>East Anglia?</a:t>
            </a:r>
            <a:endParaRPr lang="en-GB" sz="2800" dirty="0"/>
          </a:p>
          <a:p>
            <a:r>
              <a:rPr lang="en-GB" sz="2800" dirty="0"/>
              <a:t>2. Who is responsible for service for all the women with pelvic pain in </a:t>
            </a:r>
            <a:r>
              <a:rPr lang="en-GB" sz="2800" dirty="0" smtClean="0"/>
              <a:t>South Yorkshire?</a:t>
            </a:r>
            <a:endParaRPr lang="en-GB" sz="2800" dirty="0"/>
          </a:p>
          <a:p>
            <a:r>
              <a:rPr lang="en-GB" sz="2800" dirty="0"/>
              <a:t>3.How many liver disease </a:t>
            </a:r>
            <a:r>
              <a:rPr lang="en-GB" sz="2800" dirty="0" smtClean="0"/>
              <a:t>services </a:t>
            </a:r>
            <a:r>
              <a:rPr lang="en-GB" sz="2800" dirty="0"/>
              <a:t>are there in England and how many should there be?</a:t>
            </a:r>
          </a:p>
          <a:p>
            <a:r>
              <a:rPr lang="en-US" sz="2800" dirty="0"/>
              <a:t>4</a:t>
            </a:r>
            <a:r>
              <a:rPr lang="en-US" sz="2800" dirty="0" smtClean="0"/>
              <a:t>. </a:t>
            </a:r>
            <a:r>
              <a:rPr lang="en-GB" sz="2800" dirty="0"/>
              <a:t>Is the service for people with </a:t>
            </a:r>
            <a:r>
              <a:rPr lang="en-GB" sz="2800" dirty="0" smtClean="0"/>
              <a:t>asthma in </a:t>
            </a:r>
            <a:r>
              <a:rPr lang="en-GB" sz="2800" dirty="0" err="1" smtClean="0"/>
              <a:t>oxfordshire</a:t>
            </a:r>
            <a:r>
              <a:rPr lang="en-GB" sz="2800" dirty="0" smtClean="0"/>
              <a:t> </a:t>
            </a:r>
            <a:r>
              <a:rPr lang="en-GB" sz="2800" dirty="0"/>
              <a:t>of </a:t>
            </a:r>
            <a:r>
              <a:rPr lang="en-GB" sz="2800" dirty="0" smtClean="0"/>
              <a:t>higher value   </a:t>
            </a:r>
            <a:r>
              <a:rPr lang="en-GB" sz="2800" dirty="0"/>
              <a:t>than the service </a:t>
            </a:r>
            <a:r>
              <a:rPr lang="en-GB" sz="2800" dirty="0" smtClean="0"/>
              <a:t>in Cambridgeshire?</a:t>
            </a:r>
            <a:endParaRPr lang="en-GB" sz="2800" dirty="0"/>
          </a:p>
          <a:p>
            <a:r>
              <a:rPr lang="en-GB" sz="2800" dirty="0"/>
              <a:t>5</a:t>
            </a:r>
            <a:r>
              <a:rPr lang="en-GB" sz="2800" smtClean="0"/>
              <a:t>.</a:t>
            </a:r>
            <a:r>
              <a:rPr lang="en-GB" sz="2800" dirty="0"/>
              <a:t>Who is responsible for the quality outcome and value of the service for people with</a:t>
            </a:r>
            <a:r>
              <a:rPr lang="en-US" sz="2800" dirty="0"/>
              <a:t> depression  </a:t>
            </a:r>
            <a:r>
              <a:rPr lang="en-US" sz="2800" dirty="0" smtClean="0"/>
              <a:t>in </a:t>
            </a:r>
            <a:r>
              <a:rPr lang="en-US" sz="2800" dirty="0" err="1" smtClean="0"/>
              <a:t>Oxfordshire</a:t>
            </a:r>
            <a:r>
              <a:rPr lang="en-US" sz="2800" dirty="0" smtClean="0"/>
              <a:t> </a:t>
            </a:r>
            <a:r>
              <a:rPr lang="en-GB" sz="2800" dirty="0" smtClean="0"/>
              <a:t>?</a:t>
            </a:r>
            <a:endParaRPr lang="en-GB" sz="2800" dirty="0"/>
          </a:p>
          <a:p>
            <a:endParaRPr lang="en-US" dirty="0"/>
          </a:p>
        </p:txBody>
      </p:sp>
    </p:spTree>
    <p:extLst>
      <p:ext uri="{BB962C8B-B14F-4D97-AF65-F5344CB8AC3E}">
        <p14:creationId xmlns:p14="http://schemas.microsoft.com/office/powerpoint/2010/main" val="812446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Care Archipelago</a:t>
            </a:r>
            <a:endParaRPr lang="en-US" dirty="0"/>
          </a:p>
        </p:txBody>
      </p:sp>
      <p:sp>
        <p:nvSpPr>
          <p:cNvPr id="4" name="Rectangle 3"/>
          <p:cNvSpPr/>
          <p:nvPr/>
        </p:nvSpPr>
        <p:spPr>
          <a:xfrm>
            <a:off x="0" y="1143000"/>
            <a:ext cx="9419611" cy="60168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893119" y="2233081"/>
            <a:ext cx="2316526" cy="185624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525068" y="2233081"/>
            <a:ext cx="2316526" cy="185624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893119" y="4646475"/>
            <a:ext cx="2316526" cy="185624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683331" y="4646475"/>
            <a:ext cx="2316526" cy="185624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214082" y="2819264"/>
            <a:ext cx="7929918" cy="3416320"/>
          </a:xfrm>
          <a:prstGeom prst="rect">
            <a:avLst/>
          </a:prstGeom>
          <a:noFill/>
        </p:spPr>
        <p:txBody>
          <a:bodyPr wrap="square" rtlCol="0">
            <a:spAutoFit/>
          </a:bodyPr>
          <a:lstStyle/>
          <a:p>
            <a:r>
              <a:rPr lang="en-US" sz="2400" dirty="0" smtClean="0"/>
              <a:t>GENERAL                                                   MENTAL </a:t>
            </a:r>
          </a:p>
          <a:p>
            <a:r>
              <a:rPr lang="en-US" sz="2400" dirty="0" smtClean="0"/>
              <a:t>PRACTICE                                                  HEALTH</a:t>
            </a:r>
          </a:p>
          <a:p>
            <a:endParaRPr lang="en-US" sz="2400" dirty="0" smtClean="0"/>
          </a:p>
          <a:p>
            <a:endParaRPr lang="en-US" sz="2400" dirty="0" smtClean="0"/>
          </a:p>
          <a:p>
            <a:endParaRPr lang="en-US" sz="2400" dirty="0" smtClean="0"/>
          </a:p>
          <a:p>
            <a:endParaRPr lang="en-US" sz="2400" dirty="0" smtClean="0"/>
          </a:p>
          <a:p>
            <a:r>
              <a:rPr lang="en-US" sz="2400" dirty="0" smtClean="0"/>
              <a:t>COMMUNITY</a:t>
            </a:r>
          </a:p>
          <a:p>
            <a:r>
              <a:rPr lang="en-US" sz="2400" dirty="0" smtClean="0"/>
              <a:t>HEALTH                                                                   HOSPITAL</a:t>
            </a:r>
          </a:p>
          <a:p>
            <a:r>
              <a:rPr lang="en-US" sz="2400" dirty="0" smtClean="0"/>
              <a:t>SERVICES                                                                SERVICES</a:t>
            </a:r>
            <a:endParaRPr lang="en-US" sz="2400" dirty="0"/>
          </a:p>
        </p:txBody>
      </p:sp>
      <p:sp>
        <p:nvSpPr>
          <p:cNvPr id="10" name="Rectangle 9"/>
          <p:cNvSpPr/>
          <p:nvPr/>
        </p:nvSpPr>
        <p:spPr>
          <a:xfrm>
            <a:off x="3678432" y="4646475"/>
            <a:ext cx="2316526" cy="185624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023775" y="5317843"/>
            <a:ext cx="1501293" cy="830997"/>
          </a:xfrm>
          <a:prstGeom prst="rect">
            <a:avLst/>
          </a:prstGeom>
          <a:noFill/>
        </p:spPr>
        <p:txBody>
          <a:bodyPr wrap="square" rtlCol="0">
            <a:spAutoFit/>
          </a:bodyPr>
          <a:lstStyle/>
          <a:p>
            <a:r>
              <a:rPr lang="en-US" sz="2400" dirty="0" smtClean="0"/>
              <a:t>SOCIAL</a:t>
            </a:r>
          </a:p>
          <a:p>
            <a:r>
              <a:rPr lang="en-US" sz="2400" dirty="0" smtClean="0"/>
              <a:t>SERVICES</a:t>
            </a:r>
            <a:endParaRPr lang="en-US" sz="2400" dirty="0"/>
          </a:p>
        </p:txBody>
      </p:sp>
    </p:spTree>
    <p:extLst>
      <p:ext uri="{BB962C8B-B14F-4D97-AF65-F5344CB8AC3E}">
        <p14:creationId xmlns:p14="http://schemas.microsoft.com/office/powerpoint/2010/main" val="62788807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Commissioning Archipelago</a:t>
            </a:r>
            <a:endParaRPr lang="en-US" dirty="0"/>
          </a:p>
        </p:txBody>
      </p:sp>
      <p:sp>
        <p:nvSpPr>
          <p:cNvPr id="4" name="Rectangle 3"/>
          <p:cNvSpPr/>
          <p:nvPr/>
        </p:nvSpPr>
        <p:spPr>
          <a:xfrm>
            <a:off x="0" y="1143000"/>
            <a:ext cx="9419611" cy="60168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893119" y="2233081"/>
            <a:ext cx="2316526" cy="185624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683330" y="2233081"/>
            <a:ext cx="2316526" cy="185624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893119" y="4646475"/>
            <a:ext cx="2316526" cy="185624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525068" y="4646475"/>
            <a:ext cx="2316526" cy="185624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214082" y="2819264"/>
            <a:ext cx="1995563" cy="3416320"/>
          </a:xfrm>
          <a:prstGeom prst="rect">
            <a:avLst/>
          </a:prstGeom>
          <a:noFill/>
        </p:spPr>
        <p:txBody>
          <a:bodyPr wrap="square" rtlCol="0">
            <a:spAutoFit/>
          </a:bodyPr>
          <a:lstStyle/>
          <a:p>
            <a:r>
              <a:rPr lang="en-US" sz="2400" dirty="0" smtClean="0"/>
              <a:t> GP/                                                              </a:t>
            </a:r>
          </a:p>
          <a:p>
            <a:r>
              <a:rPr lang="en-US" sz="2400" dirty="0" smtClean="0"/>
              <a:t>Pharmacists/</a:t>
            </a:r>
          </a:p>
          <a:p>
            <a:r>
              <a:rPr lang="en-US" sz="2400" dirty="0" smtClean="0"/>
              <a:t>optometrists</a:t>
            </a:r>
          </a:p>
          <a:p>
            <a:r>
              <a:rPr lang="en-US" sz="2400" dirty="0" smtClean="0"/>
              <a:t>                                                </a:t>
            </a:r>
          </a:p>
          <a:p>
            <a:endParaRPr lang="en-US" sz="2400" dirty="0" smtClean="0"/>
          </a:p>
          <a:p>
            <a:endParaRPr lang="en-US" sz="2400" dirty="0" smtClean="0"/>
          </a:p>
          <a:p>
            <a:endParaRPr lang="en-US" sz="2400" dirty="0" smtClean="0"/>
          </a:p>
          <a:p>
            <a:endParaRPr lang="en-US" sz="2400" dirty="0" smtClean="0"/>
          </a:p>
          <a:p>
            <a:r>
              <a:rPr lang="en-US" sz="2400" dirty="0" smtClean="0"/>
              <a:t>                                                </a:t>
            </a:r>
            <a:endParaRPr lang="en-US" sz="2400" dirty="0"/>
          </a:p>
        </p:txBody>
      </p:sp>
      <p:sp>
        <p:nvSpPr>
          <p:cNvPr id="10" name="Rectangle 9"/>
          <p:cNvSpPr/>
          <p:nvPr/>
        </p:nvSpPr>
        <p:spPr>
          <a:xfrm>
            <a:off x="3617246" y="2233081"/>
            <a:ext cx="2316526" cy="185624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214082" y="4981222"/>
            <a:ext cx="1706918" cy="830997"/>
          </a:xfrm>
          <a:prstGeom prst="rect">
            <a:avLst/>
          </a:prstGeom>
          <a:noFill/>
        </p:spPr>
        <p:txBody>
          <a:bodyPr wrap="square" rtlCol="0">
            <a:spAutoFit/>
          </a:bodyPr>
          <a:lstStyle/>
          <a:p>
            <a:r>
              <a:rPr lang="en-US" sz="2400" dirty="0" smtClean="0"/>
              <a:t>Public </a:t>
            </a:r>
          </a:p>
          <a:p>
            <a:r>
              <a:rPr lang="en-US" sz="2400" dirty="0" smtClean="0"/>
              <a:t>Health </a:t>
            </a:r>
            <a:endParaRPr lang="en-US" sz="2400" dirty="0"/>
          </a:p>
        </p:txBody>
      </p:sp>
      <p:sp>
        <p:nvSpPr>
          <p:cNvPr id="12" name="TextBox 11"/>
          <p:cNvSpPr txBox="1"/>
          <p:nvPr/>
        </p:nvSpPr>
        <p:spPr>
          <a:xfrm>
            <a:off x="5525068" y="4981222"/>
            <a:ext cx="2094932" cy="830997"/>
          </a:xfrm>
          <a:prstGeom prst="rect">
            <a:avLst/>
          </a:prstGeom>
          <a:noFill/>
        </p:spPr>
        <p:txBody>
          <a:bodyPr wrap="square" rtlCol="0">
            <a:spAutoFit/>
          </a:bodyPr>
          <a:lstStyle/>
          <a:p>
            <a:r>
              <a:rPr lang="en-US" sz="2400" dirty="0" smtClean="0"/>
              <a:t>Specialist</a:t>
            </a:r>
          </a:p>
          <a:p>
            <a:r>
              <a:rPr lang="en-US" sz="2400" dirty="0" smtClean="0"/>
              <a:t>commissioning</a:t>
            </a:r>
            <a:endParaRPr lang="en-US" sz="2400" dirty="0"/>
          </a:p>
        </p:txBody>
      </p:sp>
      <p:sp>
        <p:nvSpPr>
          <p:cNvPr id="13" name="TextBox 12"/>
          <p:cNvSpPr txBox="1"/>
          <p:nvPr/>
        </p:nvSpPr>
        <p:spPr>
          <a:xfrm>
            <a:off x="6683330" y="2624667"/>
            <a:ext cx="2003470" cy="461665"/>
          </a:xfrm>
          <a:prstGeom prst="rect">
            <a:avLst/>
          </a:prstGeom>
          <a:noFill/>
        </p:spPr>
        <p:txBody>
          <a:bodyPr wrap="square" rtlCol="0">
            <a:spAutoFit/>
          </a:bodyPr>
          <a:lstStyle/>
          <a:p>
            <a:r>
              <a:rPr lang="en-US" sz="2400" dirty="0" smtClean="0"/>
              <a:t>211 </a:t>
            </a:r>
            <a:r>
              <a:rPr lang="en-US" sz="2400" dirty="0" err="1" smtClean="0"/>
              <a:t>CCG’s</a:t>
            </a:r>
            <a:r>
              <a:rPr lang="en-US" sz="2400" dirty="0" smtClean="0"/>
              <a:t> </a:t>
            </a:r>
            <a:endParaRPr lang="en-US" sz="2400" dirty="0"/>
          </a:p>
        </p:txBody>
      </p:sp>
      <p:sp>
        <p:nvSpPr>
          <p:cNvPr id="14" name="TextBox 13"/>
          <p:cNvSpPr txBox="1"/>
          <p:nvPr/>
        </p:nvSpPr>
        <p:spPr>
          <a:xfrm>
            <a:off x="3617246" y="2624667"/>
            <a:ext cx="1907822" cy="1200328"/>
          </a:xfrm>
          <a:prstGeom prst="rect">
            <a:avLst/>
          </a:prstGeom>
          <a:noFill/>
        </p:spPr>
        <p:txBody>
          <a:bodyPr wrap="square" rtlCol="0">
            <a:spAutoFit/>
          </a:bodyPr>
          <a:lstStyle/>
          <a:p>
            <a:r>
              <a:rPr lang="en-US" sz="2400" dirty="0" smtClean="0"/>
              <a:t>152</a:t>
            </a:r>
          </a:p>
          <a:p>
            <a:r>
              <a:rPr lang="en-US" sz="2400" dirty="0" smtClean="0"/>
              <a:t>Local </a:t>
            </a:r>
          </a:p>
          <a:p>
            <a:r>
              <a:rPr lang="en-US" sz="2400" dirty="0" smtClean="0"/>
              <a:t>Authorities </a:t>
            </a:r>
            <a:endParaRPr lang="en-US" sz="2400" dirty="0"/>
          </a:p>
        </p:txBody>
      </p:sp>
    </p:spTree>
    <p:extLst>
      <p:ext uri="{BB962C8B-B14F-4D97-AF65-F5344CB8AC3E}">
        <p14:creationId xmlns:p14="http://schemas.microsoft.com/office/powerpoint/2010/main" val="325033051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236" y="2286000"/>
            <a:ext cx="8229600" cy="1143000"/>
          </a:xfrm>
        </p:spPr>
        <p:txBody>
          <a:bodyPr>
            <a:normAutofit fontScale="90000"/>
          </a:bodyPr>
          <a:lstStyle/>
          <a:p>
            <a:r>
              <a:rPr lang="en-US" sz="3200" dirty="0" smtClean="0"/>
              <a:t>JURISDICTIONS              INSTITUTIONS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PROFESSIONS</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REGULATORS AND INSPECTORS </a:t>
            </a:r>
            <a:endParaRPr lang="en-US" sz="3200" dirty="0"/>
          </a:p>
        </p:txBody>
      </p:sp>
      <p:sp>
        <p:nvSpPr>
          <p:cNvPr id="14" name="Left-Right Arrow 13"/>
          <p:cNvSpPr/>
          <p:nvPr/>
        </p:nvSpPr>
        <p:spPr>
          <a:xfrm>
            <a:off x="4114800" y="736600"/>
            <a:ext cx="1041400" cy="3556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Left-Right Arrow 14"/>
          <p:cNvSpPr/>
          <p:nvPr/>
        </p:nvSpPr>
        <p:spPr>
          <a:xfrm rot="2881688">
            <a:off x="2362200" y="1752600"/>
            <a:ext cx="2159000" cy="5334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Left-Right Arrow 15"/>
          <p:cNvSpPr/>
          <p:nvPr/>
        </p:nvSpPr>
        <p:spPr>
          <a:xfrm rot="18690420">
            <a:off x="5156200" y="1752600"/>
            <a:ext cx="2159000" cy="5334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Up Arrow 17"/>
          <p:cNvSpPr/>
          <p:nvPr/>
        </p:nvSpPr>
        <p:spPr>
          <a:xfrm>
            <a:off x="2521483" y="1676400"/>
            <a:ext cx="399517" cy="2768600"/>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Up Arrow 19"/>
          <p:cNvSpPr/>
          <p:nvPr/>
        </p:nvSpPr>
        <p:spPr>
          <a:xfrm>
            <a:off x="6751306" y="1828800"/>
            <a:ext cx="399517" cy="2768600"/>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Up Arrow 21"/>
          <p:cNvSpPr/>
          <p:nvPr/>
        </p:nvSpPr>
        <p:spPr>
          <a:xfrm>
            <a:off x="4756683" y="3429000"/>
            <a:ext cx="399517" cy="955540"/>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880306" y="5473006"/>
            <a:ext cx="7775530" cy="1261884"/>
          </a:xfrm>
          <a:prstGeom prst="rect">
            <a:avLst/>
          </a:prstGeom>
          <a:noFill/>
        </p:spPr>
        <p:txBody>
          <a:bodyPr wrap="square" rtlCol="0">
            <a:spAutoFit/>
          </a:bodyPr>
          <a:lstStyle/>
          <a:p>
            <a:r>
              <a:rPr lang="en-US" sz="2800" dirty="0" smtClean="0"/>
              <a:t>Complexity is the dynamic state between order and chaos </a:t>
            </a:r>
          </a:p>
          <a:p>
            <a:r>
              <a:rPr lang="en-US" sz="2000" dirty="0" smtClean="0"/>
              <a:t>Kieran Sweeney, Complexity in Primary care </a:t>
            </a:r>
            <a:endParaRPr lang="en-US" sz="2000" dirty="0"/>
          </a:p>
        </p:txBody>
      </p:sp>
    </p:spTree>
    <p:extLst>
      <p:ext uri="{BB962C8B-B14F-4D97-AF65-F5344CB8AC3E}">
        <p14:creationId xmlns:p14="http://schemas.microsoft.com/office/powerpoint/2010/main" val="378483201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rot="10800000">
            <a:off x="5429256" y="2519686"/>
            <a:ext cx="3571900" cy="3357586"/>
            <a:chOff x="2571736" y="1714488"/>
            <a:chExt cx="4500594" cy="3786214"/>
          </a:xfrm>
        </p:grpSpPr>
        <p:sp>
          <p:nvSpPr>
            <p:cNvPr id="9" name="TextBox 8"/>
            <p:cNvSpPr txBox="1"/>
            <p:nvPr/>
          </p:nvSpPr>
          <p:spPr>
            <a:xfrm rot="10800000">
              <a:off x="5143503" y="1857366"/>
              <a:ext cx="1785950" cy="347068"/>
            </a:xfrm>
            <a:prstGeom prst="rect">
              <a:avLst/>
            </a:prstGeom>
            <a:noFill/>
          </p:spPr>
          <p:txBody>
            <a:bodyPr wrap="square" rtlCol="0">
              <a:spAutoFit/>
            </a:bodyPr>
            <a:lstStyle/>
            <a:p>
              <a:pPr algn="ctr"/>
              <a:r>
                <a:rPr lang="en-GB" sz="1400" dirty="0" smtClean="0"/>
                <a:t>Self-care</a:t>
              </a:r>
              <a:endParaRPr lang="en-GB" sz="1400" dirty="0"/>
            </a:p>
          </p:txBody>
        </p:sp>
        <p:sp>
          <p:nvSpPr>
            <p:cNvPr id="10" name="Rectangle 9"/>
            <p:cNvSpPr/>
            <p:nvPr/>
          </p:nvSpPr>
          <p:spPr>
            <a:xfrm>
              <a:off x="2571736" y="1714488"/>
              <a:ext cx="4500594" cy="37862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571736" y="2714620"/>
              <a:ext cx="3429024" cy="27860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571736" y="3429000"/>
              <a:ext cx="2500330" cy="20717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571736" y="4214818"/>
              <a:ext cx="1643074" cy="12858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rot="10800000">
              <a:off x="3143241" y="2714621"/>
              <a:ext cx="2857520" cy="590014"/>
            </a:xfrm>
            <a:prstGeom prst="rect">
              <a:avLst/>
            </a:prstGeom>
            <a:noFill/>
          </p:spPr>
          <p:txBody>
            <a:bodyPr wrap="square" rtlCol="0">
              <a:spAutoFit/>
            </a:bodyPr>
            <a:lstStyle/>
            <a:p>
              <a:pPr algn="ctr"/>
              <a:r>
                <a:rPr lang="en-GB" sz="1400" dirty="0" smtClean="0"/>
                <a:t>Informal care from family and voluntary help</a:t>
              </a:r>
              <a:endParaRPr lang="en-GB" sz="1400" dirty="0"/>
            </a:p>
          </p:txBody>
        </p:sp>
        <p:sp>
          <p:nvSpPr>
            <p:cNvPr id="15" name="TextBox 14"/>
            <p:cNvSpPr txBox="1"/>
            <p:nvPr/>
          </p:nvSpPr>
          <p:spPr>
            <a:xfrm rot="10800000">
              <a:off x="3143241" y="3500438"/>
              <a:ext cx="1785950" cy="347068"/>
            </a:xfrm>
            <a:prstGeom prst="rect">
              <a:avLst/>
            </a:prstGeom>
            <a:noFill/>
          </p:spPr>
          <p:txBody>
            <a:bodyPr wrap="square" rtlCol="0">
              <a:spAutoFit/>
            </a:bodyPr>
            <a:lstStyle/>
            <a:p>
              <a:pPr algn="ctr"/>
              <a:r>
                <a:rPr lang="en-GB" sz="1400" dirty="0" smtClean="0"/>
                <a:t>Generalist</a:t>
              </a:r>
              <a:endParaRPr lang="en-GB" sz="1400" dirty="0"/>
            </a:p>
          </p:txBody>
        </p:sp>
        <p:sp>
          <p:nvSpPr>
            <p:cNvPr id="16" name="TextBox 15"/>
            <p:cNvSpPr txBox="1"/>
            <p:nvPr/>
          </p:nvSpPr>
          <p:spPr>
            <a:xfrm rot="10800000">
              <a:off x="2643174" y="4214818"/>
              <a:ext cx="1500198" cy="347068"/>
            </a:xfrm>
            <a:prstGeom prst="rect">
              <a:avLst/>
            </a:prstGeom>
            <a:noFill/>
          </p:spPr>
          <p:txBody>
            <a:bodyPr wrap="square" rtlCol="0">
              <a:spAutoFit/>
            </a:bodyPr>
            <a:lstStyle/>
            <a:p>
              <a:pPr algn="ctr"/>
              <a:r>
                <a:rPr lang="en-GB" sz="1400" dirty="0" smtClean="0"/>
                <a:t>Specialist</a:t>
              </a:r>
              <a:endParaRPr lang="en-GB" sz="1400" dirty="0"/>
            </a:p>
          </p:txBody>
        </p:sp>
      </p:grpSp>
      <p:sp>
        <p:nvSpPr>
          <p:cNvPr id="17" name="Right Arrow 16"/>
          <p:cNvSpPr/>
          <p:nvPr/>
        </p:nvSpPr>
        <p:spPr>
          <a:xfrm>
            <a:off x="4643438" y="3805570"/>
            <a:ext cx="642942" cy="785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8"/>
          <p:cNvSpPr>
            <a:spLocks noGrp="1"/>
          </p:cNvSpPr>
          <p:nvPr>
            <p:ph type="title"/>
          </p:nvPr>
        </p:nvSpPr>
        <p:spPr>
          <a:xfrm>
            <a:off x="457200" y="490662"/>
            <a:ext cx="5987008" cy="922114"/>
          </a:xfrm>
        </p:spPr>
        <p:txBody>
          <a:bodyPr>
            <a:normAutofit/>
          </a:bodyPr>
          <a:lstStyle/>
          <a:p>
            <a:pPr algn="l"/>
            <a:endParaRPr lang="en-US" b="1" dirty="0"/>
          </a:p>
        </p:txBody>
      </p:sp>
      <p:sp>
        <p:nvSpPr>
          <p:cNvPr id="21" name="TextBox 20"/>
          <p:cNvSpPr txBox="1"/>
          <p:nvPr/>
        </p:nvSpPr>
        <p:spPr>
          <a:xfrm>
            <a:off x="683568" y="1312546"/>
            <a:ext cx="7776864" cy="1200328"/>
          </a:xfrm>
          <a:prstGeom prst="rect">
            <a:avLst/>
          </a:prstGeom>
          <a:noFill/>
        </p:spPr>
        <p:txBody>
          <a:bodyPr wrap="square" rtlCol="0">
            <a:spAutoFit/>
          </a:bodyPr>
          <a:lstStyle/>
          <a:p>
            <a:pPr algn="ctr"/>
            <a:r>
              <a:rPr lang="en-US" sz="2400" dirty="0" smtClean="0"/>
              <a:t>New Models of care will ensure that People receive care that is </a:t>
            </a:r>
            <a:r>
              <a:rPr lang="en-US" sz="2400" dirty="0" err="1" smtClean="0"/>
              <a:t>co-ordinated</a:t>
            </a:r>
            <a:r>
              <a:rPr lang="en-US" sz="2400" dirty="0" smtClean="0"/>
              <a:t> around their needs and supports them to live the lives they want to lead</a:t>
            </a:r>
            <a:endParaRPr lang="en-US" sz="2400" dirty="0"/>
          </a:p>
        </p:txBody>
      </p:sp>
      <p:sp>
        <p:nvSpPr>
          <p:cNvPr id="20" name="Rectangle 19"/>
          <p:cNvSpPr/>
          <p:nvPr/>
        </p:nvSpPr>
        <p:spPr>
          <a:xfrm rot="10800000" flipV="1">
            <a:off x="8122121" y="2519686"/>
            <a:ext cx="879034"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8122121" y="2519686"/>
            <a:ext cx="879035" cy="338554"/>
          </a:xfrm>
          <a:prstGeom prst="rect">
            <a:avLst/>
          </a:prstGeom>
          <a:noFill/>
        </p:spPr>
        <p:txBody>
          <a:bodyPr wrap="square" rtlCol="0">
            <a:spAutoFit/>
          </a:bodyPr>
          <a:lstStyle/>
          <a:p>
            <a:r>
              <a:rPr lang="en-US" sz="800" dirty="0" smtClean="0"/>
              <a:t>Super</a:t>
            </a:r>
          </a:p>
          <a:p>
            <a:r>
              <a:rPr lang="en-US" sz="800" dirty="0" smtClean="0"/>
              <a:t>Specialist </a:t>
            </a:r>
            <a:endParaRPr lang="en-US" sz="800" dirty="0"/>
          </a:p>
        </p:txBody>
      </p:sp>
      <p:pic>
        <p:nvPicPr>
          <p:cNvPr id="24" name="Picture 23"/>
          <p:cNvPicPr/>
          <p:nvPr/>
        </p:nvPicPr>
        <p:blipFill>
          <a:blip r:embed="rId3">
            <a:extLst>
              <a:ext uri="{28A0092B-C50C-407E-A947-70E740481C1C}">
                <a14:useLocalDpi xmlns:a14="http://schemas.microsoft.com/office/drawing/2010/main" val="0"/>
              </a:ext>
            </a:extLst>
          </a:blip>
          <a:srcRect/>
          <a:stretch>
            <a:fillRect/>
          </a:stretch>
        </p:blipFill>
        <p:spPr bwMode="auto">
          <a:xfrm>
            <a:off x="552456" y="2876876"/>
            <a:ext cx="3930644" cy="3042872"/>
          </a:xfrm>
          <a:prstGeom prst="rect">
            <a:avLst/>
          </a:prstGeom>
          <a:noFill/>
          <a:ln>
            <a:noFill/>
          </a:ln>
        </p:spPr>
      </p:pic>
    </p:spTree>
    <p:extLst>
      <p:ext uri="{BB962C8B-B14F-4D97-AF65-F5344CB8AC3E}">
        <p14:creationId xmlns:p14="http://schemas.microsoft.com/office/powerpoint/2010/main" val="110725222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1778"/>
            <a:ext cx="8229600" cy="1143000"/>
          </a:xfrm>
        </p:spPr>
        <p:txBody>
          <a:bodyPr>
            <a:noAutofit/>
          </a:bodyPr>
          <a:lstStyle/>
          <a:p>
            <a:r>
              <a:rPr lang="en-GB" sz="3200" dirty="0" smtClean="0"/>
              <a:t>Population healthcare focuses primarily on delivering care to populations defined by a common need which may be a symptom such as breathlessness, a condition such as arthritis or a common characteristic such as frailty in old age, not on institutions , or specialties or technologies. Its  aim is to maximise value for those populations and the individuals within them</a:t>
            </a:r>
            <a:br>
              <a:rPr lang="en-GB" sz="3200" dirty="0" smtClean="0"/>
            </a:br>
            <a:r>
              <a:rPr lang="en-GB" sz="3200" dirty="0" smtClean="0"/>
              <a:t> and New Models of Care are evolving to meet the needs of populations and individuals </a:t>
            </a:r>
            <a:endParaRPr lang="en-US" sz="3200" dirty="0"/>
          </a:p>
        </p:txBody>
      </p:sp>
    </p:spTree>
    <p:extLst>
      <p:ext uri="{BB962C8B-B14F-4D97-AF65-F5344CB8AC3E}">
        <p14:creationId xmlns:p14="http://schemas.microsoft.com/office/powerpoint/2010/main" val="215428929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388" y="0"/>
            <a:ext cx="8640762" cy="1282700"/>
          </a:xfrm>
        </p:spPr>
        <p:txBody>
          <a:bodyPr/>
          <a:lstStyle/>
          <a:p>
            <a:r>
              <a:rPr lang="en-GB" cap="none" dirty="0" smtClean="0"/>
              <a:t>Map of Medicine - COPD</a:t>
            </a:r>
          </a:p>
        </p:txBody>
      </p:sp>
      <p:pic>
        <p:nvPicPr>
          <p:cNvPr id="4" name="Picture 2" descr="http://www.thelensflare.com/large/insect_168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7" y="-501735"/>
            <a:ext cx="9141881" cy="685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a:spLocks noChangeArrowheads="1"/>
          </p:cNvSpPr>
          <p:nvPr/>
        </p:nvSpPr>
        <p:spPr bwMode="auto">
          <a:xfrm>
            <a:off x="0" y="4598622"/>
            <a:ext cx="9144000" cy="1754327"/>
          </a:xfrm>
          <a:prstGeom prst="rect">
            <a:avLst/>
          </a:prstGeom>
          <a:solidFill>
            <a:schemeClr val="bg1">
              <a:alpha val="4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3600" dirty="0" smtClean="0"/>
              <a:t>Work like an ant colony; Neither </a:t>
            </a:r>
            <a:r>
              <a:rPr lang="en-GB" sz="3600" dirty="0"/>
              <a:t>markets nor  bureaucracies can solve the challenges of complexity</a:t>
            </a:r>
          </a:p>
        </p:txBody>
      </p:sp>
    </p:spTree>
    <p:extLst>
      <p:ext uri="{BB962C8B-B14F-4D97-AF65-F5344CB8AC3E}">
        <p14:creationId xmlns:p14="http://schemas.microsoft.com/office/powerpoint/2010/main" val="333902173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737350" y="5815019"/>
            <a:ext cx="2406650" cy="9779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323" y="1963744"/>
            <a:ext cx="3352800" cy="4829175"/>
          </a:xfrm>
          <a:prstGeom prst="rect">
            <a:avLst/>
          </a:prstGeom>
        </p:spPr>
      </p:pic>
      <p:sp>
        <p:nvSpPr>
          <p:cNvPr id="5" name="TextBox 4"/>
          <p:cNvSpPr txBox="1"/>
          <p:nvPr/>
        </p:nvSpPr>
        <p:spPr>
          <a:xfrm>
            <a:off x="168323" y="391094"/>
            <a:ext cx="8880143" cy="2092881"/>
          </a:xfrm>
          <a:prstGeom prst="rect">
            <a:avLst/>
          </a:prstGeom>
          <a:noFill/>
        </p:spPr>
        <p:txBody>
          <a:bodyPr wrap="square" rtlCol="0">
            <a:spAutoFit/>
          </a:bodyPr>
          <a:lstStyle/>
          <a:p>
            <a:r>
              <a:rPr lang="en-GB" sz="2800" dirty="0" smtClean="0"/>
              <a:t>Sign up to receive Better Value Healthcare’s monthly briefing, sent on the 1</a:t>
            </a:r>
            <a:r>
              <a:rPr lang="en-GB" sz="2800" baseline="30000" dirty="0" smtClean="0"/>
              <a:t>st</a:t>
            </a:r>
            <a:r>
              <a:rPr lang="en-GB" sz="2800" dirty="0" smtClean="0"/>
              <a:t> of every month – </a:t>
            </a:r>
          </a:p>
          <a:p>
            <a:r>
              <a:rPr lang="en-GB" sz="2800" b="1" dirty="0" smtClean="0"/>
              <a:t>white rabbits!</a:t>
            </a:r>
          </a:p>
          <a:p>
            <a:endParaRPr lang="en-GB" sz="2800" dirty="0"/>
          </a:p>
          <a:p>
            <a:endParaRPr lang="en-GB" dirty="0"/>
          </a:p>
        </p:txBody>
      </p:sp>
      <p:sp>
        <p:nvSpPr>
          <p:cNvPr id="8" name="TextBox 7"/>
          <p:cNvSpPr txBox="1"/>
          <p:nvPr/>
        </p:nvSpPr>
        <p:spPr>
          <a:xfrm>
            <a:off x="3588177" y="4210580"/>
            <a:ext cx="3839526" cy="1323439"/>
          </a:xfrm>
          <a:prstGeom prst="rect">
            <a:avLst/>
          </a:prstGeom>
          <a:noFill/>
        </p:spPr>
        <p:txBody>
          <a:bodyPr wrap="square" rtlCol="0">
            <a:spAutoFit/>
          </a:bodyPr>
          <a:lstStyle/>
          <a:p>
            <a:r>
              <a:rPr lang="en-GB" sz="2000" b="1" dirty="0" smtClean="0"/>
              <a:t>Sign up from our homepage – </a:t>
            </a:r>
          </a:p>
          <a:p>
            <a:r>
              <a:rPr lang="en-GB" sz="2000" b="1" dirty="0" smtClean="0"/>
              <a:t> </a:t>
            </a:r>
            <a:r>
              <a:rPr lang="en-GB" sz="2000" b="1" dirty="0" smtClean="0">
                <a:hlinkClick r:id="rId4"/>
              </a:rPr>
              <a:t>www.bettervalue</a:t>
            </a:r>
            <a:r>
              <a:rPr lang="en-GB" sz="2000" b="1" dirty="0" smtClean="0"/>
              <a:t> healthcare.net</a:t>
            </a:r>
          </a:p>
          <a:p>
            <a:endParaRPr lang="en-GB" sz="2000" b="1" dirty="0"/>
          </a:p>
          <a:p>
            <a:r>
              <a:rPr lang="en-GB" sz="2000" b="1" dirty="0" smtClean="0"/>
              <a:t>Or go to </a:t>
            </a:r>
            <a:r>
              <a:rPr lang="en-GB" sz="2000" b="1" dirty="0">
                <a:hlinkClick r:id="rId5" tooltip="http://eepurl.com/8kEyT"/>
              </a:rPr>
              <a:t>eepurl.com/8kEyT</a:t>
            </a:r>
            <a:endParaRPr lang="en-GB" sz="2000" b="1" dirty="0"/>
          </a:p>
        </p:txBody>
      </p:sp>
      <p:cxnSp>
        <p:nvCxnSpPr>
          <p:cNvPr id="12" name="Straight Arrow Connector 11"/>
          <p:cNvCxnSpPr/>
          <p:nvPr/>
        </p:nvCxnSpPr>
        <p:spPr>
          <a:xfrm flipV="1">
            <a:off x="1758193" y="5089156"/>
            <a:ext cx="1897038" cy="891533"/>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13" name="Oval 12"/>
          <p:cNvSpPr/>
          <p:nvPr/>
        </p:nvSpPr>
        <p:spPr>
          <a:xfrm>
            <a:off x="807494" y="5516677"/>
            <a:ext cx="982639" cy="976677"/>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76682" y="3409259"/>
            <a:ext cx="1089662" cy="1463040"/>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23169" y="814905"/>
            <a:ext cx="2543175" cy="3114675"/>
          </a:xfrm>
          <a:prstGeom prst="rect">
            <a:avLst/>
          </a:prstGeom>
        </p:spPr>
      </p:pic>
    </p:spTree>
    <p:extLst>
      <p:ext uri="{BB962C8B-B14F-4D97-AF65-F5344CB8AC3E}">
        <p14:creationId xmlns:p14="http://schemas.microsoft.com/office/powerpoint/2010/main" val="37064457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4300" y="152400"/>
            <a:ext cx="9258300" cy="1143000"/>
          </a:xfrm>
        </p:spPr>
        <p:txBody>
          <a:bodyPr anchor="t">
            <a:normAutofit/>
          </a:bodyPr>
          <a:lstStyle/>
          <a:p>
            <a:pPr eaLnBrk="1" hangingPunct="1"/>
            <a:r>
              <a:rPr lang="en-GB" sz="2400" b="1" dirty="0" smtClean="0">
                <a:latin typeface="Century Gothic" charset="0"/>
              </a:rPr>
              <a:t>We have had 2 healthcare revolutions, with amazing impact </a:t>
            </a:r>
            <a:endParaRPr lang="en-GB" sz="2400" b="1" dirty="0">
              <a:latin typeface="Century Gothic" charset="0"/>
            </a:endParaRPr>
          </a:p>
        </p:txBody>
      </p:sp>
      <p:sp>
        <p:nvSpPr>
          <p:cNvPr id="16387" name="Rectangle 3"/>
          <p:cNvSpPr>
            <a:spLocks noGrp="1" noChangeArrowheads="1"/>
          </p:cNvSpPr>
          <p:nvPr>
            <p:ph type="body" sz="half" idx="1"/>
          </p:nvPr>
        </p:nvSpPr>
        <p:spPr>
          <a:xfrm>
            <a:off x="4953000" y="2473325"/>
            <a:ext cx="3814763" cy="3692525"/>
          </a:xfrm>
        </p:spPr>
        <p:txBody>
          <a:bodyPr>
            <a:normAutofit/>
          </a:bodyPr>
          <a:lstStyle/>
          <a:p>
            <a:pPr eaLnBrk="1" hangingPunct="1">
              <a:lnSpc>
                <a:spcPct val="80000"/>
              </a:lnSpc>
              <a:buNone/>
            </a:pPr>
            <a:endParaRPr lang="en-GB" sz="2000" dirty="0" smtClean="0">
              <a:latin typeface="Century Gothic" charset="0"/>
            </a:endParaRPr>
          </a:p>
          <a:p>
            <a:pPr eaLnBrk="1" hangingPunct="1">
              <a:lnSpc>
                <a:spcPct val="80000"/>
              </a:lnSpc>
            </a:pPr>
            <a:r>
              <a:rPr lang="en-GB" sz="2000" dirty="0" smtClean="0">
                <a:latin typeface="Century Gothic" charset="0"/>
              </a:rPr>
              <a:t>Antibiotics</a:t>
            </a:r>
          </a:p>
          <a:p>
            <a:pPr eaLnBrk="1" hangingPunct="1">
              <a:lnSpc>
                <a:spcPct val="80000"/>
              </a:lnSpc>
            </a:pPr>
            <a:r>
              <a:rPr lang="en-GB" sz="2000" dirty="0" smtClean="0">
                <a:latin typeface="Century Gothic" charset="0"/>
              </a:rPr>
              <a:t>MRI &amp; CT</a:t>
            </a:r>
            <a:endParaRPr lang="en-GB" sz="2000" dirty="0">
              <a:latin typeface="Century Gothic" charset="0"/>
            </a:endParaRPr>
          </a:p>
          <a:p>
            <a:pPr eaLnBrk="1" hangingPunct="1">
              <a:lnSpc>
                <a:spcPct val="80000"/>
              </a:lnSpc>
            </a:pPr>
            <a:r>
              <a:rPr lang="en-GB" sz="2000" dirty="0" smtClean="0">
                <a:latin typeface="Century Gothic" charset="0"/>
              </a:rPr>
              <a:t>Coronary </a:t>
            </a:r>
            <a:r>
              <a:rPr lang="en-GB" sz="2000" dirty="0">
                <a:latin typeface="Century Gothic" charset="0"/>
              </a:rPr>
              <a:t>artery bypass graft surgery</a:t>
            </a:r>
          </a:p>
          <a:p>
            <a:pPr eaLnBrk="1" hangingPunct="1">
              <a:lnSpc>
                <a:spcPct val="80000"/>
              </a:lnSpc>
            </a:pPr>
            <a:r>
              <a:rPr lang="en-GB" sz="2000" dirty="0">
                <a:latin typeface="Century Gothic" charset="0"/>
              </a:rPr>
              <a:t>Hip &amp;</a:t>
            </a:r>
            <a:r>
              <a:rPr lang="en-GB" sz="2000" dirty="0" smtClean="0">
                <a:latin typeface="Century Gothic" charset="0"/>
              </a:rPr>
              <a:t> </a:t>
            </a:r>
            <a:r>
              <a:rPr lang="en-GB" sz="2000" dirty="0">
                <a:latin typeface="Century Gothic" charset="0"/>
              </a:rPr>
              <a:t>knee replacement</a:t>
            </a:r>
          </a:p>
          <a:p>
            <a:pPr eaLnBrk="1" hangingPunct="1">
              <a:lnSpc>
                <a:spcPct val="80000"/>
              </a:lnSpc>
            </a:pPr>
            <a:r>
              <a:rPr lang="en-GB" sz="2000" dirty="0">
                <a:latin typeface="Century Gothic" charset="0"/>
              </a:rPr>
              <a:t>Chemotherapy</a:t>
            </a:r>
          </a:p>
          <a:p>
            <a:pPr eaLnBrk="1" hangingPunct="1">
              <a:lnSpc>
                <a:spcPct val="80000"/>
              </a:lnSpc>
            </a:pPr>
            <a:r>
              <a:rPr lang="en-GB" sz="2000" dirty="0">
                <a:latin typeface="Century Gothic" charset="0"/>
              </a:rPr>
              <a:t>Radiotherapy</a:t>
            </a:r>
          </a:p>
          <a:p>
            <a:pPr eaLnBrk="1" hangingPunct="1">
              <a:lnSpc>
                <a:spcPct val="80000"/>
              </a:lnSpc>
            </a:pPr>
            <a:r>
              <a:rPr lang="en-GB" sz="2000" dirty="0">
                <a:latin typeface="Century Gothic" charset="0"/>
              </a:rPr>
              <a:t>Randomised controlled trials</a:t>
            </a:r>
          </a:p>
          <a:p>
            <a:pPr eaLnBrk="1" hangingPunct="1">
              <a:lnSpc>
                <a:spcPct val="80000"/>
              </a:lnSpc>
            </a:pPr>
            <a:r>
              <a:rPr lang="en-GB" sz="2000" dirty="0">
                <a:latin typeface="Century Gothic" charset="0"/>
              </a:rPr>
              <a:t>Systematic reviews</a:t>
            </a:r>
          </a:p>
        </p:txBody>
      </p:sp>
      <p:sp>
        <p:nvSpPr>
          <p:cNvPr id="16388" name="Rectangle 4"/>
          <p:cNvSpPr>
            <a:spLocks noGrp="1" noChangeArrowheads="1"/>
          </p:cNvSpPr>
          <p:nvPr>
            <p:ph type="body" sz="half" idx="2"/>
          </p:nvPr>
        </p:nvSpPr>
        <p:spPr>
          <a:xfrm flipV="1">
            <a:off x="8864600" y="6020095"/>
            <a:ext cx="879475" cy="145755"/>
          </a:xfrm>
        </p:spPr>
        <p:txBody>
          <a:bodyPr>
            <a:normAutofit fontScale="25000" lnSpcReduction="20000"/>
          </a:bodyPr>
          <a:lstStyle/>
          <a:p>
            <a:pPr eaLnBrk="1" hangingPunct="1">
              <a:lnSpc>
                <a:spcPct val="80000"/>
              </a:lnSpc>
              <a:buNone/>
            </a:pPr>
            <a:endParaRPr lang="en-GB" sz="2000" dirty="0" smtClean="0">
              <a:latin typeface="Century Gothic" charset="0"/>
            </a:endParaRPr>
          </a:p>
          <a:p>
            <a:pPr eaLnBrk="1" hangingPunct="1">
              <a:lnSpc>
                <a:spcPct val="80000"/>
              </a:lnSpc>
            </a:pPr>
            <a:endParaRPr lang="en-GB" sz="2000" dirty="0">
              <a:latin typeface="Century Gothic" charset="0"/>
            </a:endParaRPr>
          </a:p>
          <a:p>
            <a:pPr eaLnBrk="1" hangingPunct="1">
              <a:lnSpc>
                <a:spcPct val="80000"/>
              </a:lnSpc>
            </a:pPr>
            <a:endParaRPr lang="en-GB" sz="2000" dirty="0">
              <a:latin typeface="Century Gothic" charset="0"/>
            </a:endParaRPr>
          </a:p>
          <a:p>
            <a:pPr eaLnBrk="1" hangingPunct="1">
              <a:lnSpc>
                <a:spcPct val="80000"/>
              </a:lnSpc>
              <a:buFontTx/>
              <a:buNone/>
            </a:pPr>
            <a:r>
              <a:rPr lang="en-GB" sz="2000" dirty="0">
                <a:latin typeface="Century Gothic" charset="0"/>
              </a:rPr>
              <a:t>	</a:t>
            </a:r>
          </a:p>
        </p:txBody>
      </p:sp>
      <p:sp>
        <p:nvSpPr>
          <p:cNvPr id="16389" name="Text Box 5"/>
          <p:cNvSpPr txBox="1">
            <a:spLocks noChangeArrowheads="1"/>
          </p:cNvSpPr>
          <p:nvPr/>
        </p:nvSpPr>
        <p:spPr bwMode="auto">
          <a:xfrm>
            <a:off x="179388" y="6165850"/>
            <a:ext cx="184150" cy="304800"/>
          </a:xfrm>
          <a:prstGeom prst="rect">
            <a:avLst/>
          </a:prstGeom>
          <a:noFill/>
          <a:ln w="9525">
            <a:noFill/>
            <a:miter lim="800000"/>
            <a:headEnd/>
            <a:tailEnd/>
          </a:ln>
        </p:spPr>
        <p:txBody>
          <a:bodyPr wrap="none">
            <a:prstTxWarp prst="textNoShape">
              <a:avLst/>
            </a:prstTxWarp>
            <a:spAutoFit/>
          </a:bodyPr>
          <a:lstStyle/>
          <a:p>
            <a:endParaRPr lang="en-US" sz="1400">
              <a:latin typeface="Century Gothic" charset="0"/>
              <a:ea typeface="Arial" charset="0"/>
              <a:cs typeface="Arial" charset="0"/>
            </a:endParaRPr>
          </a:p>
        </p:txBody>
      </p:sp>
      <p:pic>
        <p:nvPicPr>
          <p:cNvPr id="16390" name="Picture 6" descr="snow"/>
          <p:cNvPicPr>
            <a:picLocks noChangeAspect="1" noChangeArrowheads="1"/>
          </p:cNvPicPr>
          <p:nvPr/>
        </p:nvPicPr>
        <p:blipFill>
          <a:blip r:embed="rId3"/>
          <a:srcRect/>
          <a:stretch>
            <a:fillRect/>
          </a:stretch>
        </p:blipFill>
        <p:spPr bwMode="auto">
          <a:xfrm>
            <a:off x="228600" y="2133600"/>
            <a:ext cx="4648200" cy="3090863"/>
          </a:xfrm>
          <a:prstGeom prst="rect">
            <a:avLst/>
          </a:prstGeom>
          <a:noFill/>
          <a:ln w="9525">
            <a:noFill/>
            <a:miter lim="800000"/>
            <a:headEnd/>
            <a:tailEnd/>
          </a:ln>
        </p:spPr>
      </p:pic>
      <p:sp>
        <p:nvSpPr>
          <p:cNvPr id="16393" name="Line 10"/>
          <p:cNvSpPr>
            <a:spLocks noChangeShapeType="1"/>
          </p:cNvSpPr>
          <p:nvPr/>
        </p:nvSpPr>
        <p:spPr bwMode="auto">
          <a:xfrm>
            <a:off x="4800600" y="990600"/>
            <a:ext cx="0" cy="5562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TextBox 1"/>
          <p:cNvSpPr txBox="1"/>
          <p:nvPr/>
        </p:nvSpPr>
        <p:spPr>
          <a:xfrm>
            <a:off x="5054600" y="787400"/>
            <a:ext cx="3713163" cy="1754327"/>
          </a:xfrm>
          <a:prstGeom prst="rect">
            <a:avLst/>
          </a:prstGeom>
          <a:noFill/>
        </p:spPr>
        <p:txBody>
          <a:bodyPr wrap="square" rtlCol="0">
            <a:spAutoFit/>
          </a:bodyPr>
          <a:lstStyle/>
          <a:p>
            <a:r>
              <a:rPr lang="en-US" b="1" dirty="0">
                <a:latin typeface="Calibri" charset="0"/>
              </a:rPr>
              <a:t>The Second has been </a:t>
            </a:r>
            <a:r>
              <a:rPr lang="en-US" b="1" dirty="0" smtClean="0">
                <a:latin typeface="Calibri" charset="0"/>
              </a:rPr>
              <a:t>the technological revolution supported by 50 years of  increased investment &amp; 20 years of evidence based medicine, Cochrane, quality and safety improvement </a:t>
            </a:r>
            <a:r>
              <a:rPr lang="en-US" dirty="0" smtClean="0"/>
              <a:t> </a:t>
            </a:r>
            <a:r>
              <a:rPr lang="en-US" dirty="0" err="1" smtClean="0"/>
              <a:t>eg</a:t>
            </a:r>
            <a:r>
              <a:rPr lang="en-US" dirty="0" smtClean="0"/>
              <a:t> </a:t>
            </a:r>
            <a:r>
              <a:rPr lang="en-US" dirty="0"/>
              <a:t>	</a:t>
            </a:r>
          </a:p>
        </p:txBody>
      </p:sp>
      <p:sp>
        <p:nvSpPr>
          <p:cNvPr id="3" name="TextBox 2"/>
          <p:cNvSpPr txBox="1"/>
          <p:nvPr/>
        </p:nvSpPr>
        <p:spPr>
          <a:xfrm>
            <a:off x="363538" y="787400"/>
            <a:ext cx="3784600" cy="646331"/>
          </a:xfrm>
          <a:prstGeom prst="rect">
            <a:avLst/>
          </a:prstGeom>
          <a:noFill/>
        </p:spPr>
        <p:txBody>
          <a:bodyPr wrap="square" rtlCol="0">
            <a:spAutoFit/>
          </a:bodyPr>
          <a:lstStyle/>
          <a:p>
            <a:r>
              <a:rPr lang="en-US" b="1" dirty="0">
                <a:latin typeface="Calibri" charset="0"/>
              </a:rPr>
              <a:t>The </a:t>
            </a:r>
            <a:r>
              <a:rPr lang="en-US" b="1" dirty="0" smtClean="0">
                <a:latin typeface="Calibri" charset="0"/>
              </a:rPr>
              <a:t>First was the public health revolution </a:t>
            </a:r>
            <a:endParaRPr lang="en-US" dirty="0"/>
          </a:p>
        </p:txBody>
      </p:sp>
    </p:spTree>
    <p:extLst>
      <p:ext uri="{BB962C8B-B14F-4D97-AF65-F5344CB8AC3E}">
        <p14:creationId xmlns:p14="http://schemas.microsoft.com/office/powerpoint/2010/main" val="25780244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uir NOU.PNG"/>
          <p:cNvPicPr>
            <a:picLocks noGrp="1" noChangeAspect="1"/>
          </p:cNvPicPr>
          <p:nvPr>
            <p:ph idx="4294967295"/>
          </p:nvPr>
        </p:nvPicPr>
        <p:blipFill>
          <a:blip r:embed="rId2" cstate="print"/>
          <a:stretch>
            <a:fillRect/>
          </a:stretch>
        </p:blipFill>
        <p:spPr>
          <a:xfrm>
            <a:off x="4992518" y="188640"/>
            <a:ext cx="2281292" cy="3090661"/>
          </a:xfrm>
        </p:spPr>
      </p:pic>
      <p:pic>
        <p:nvPicPr>
          <p:cNvPr id="2" name="Picture 1" descr="DYING.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9727" y="3279301"/>
            <a:ext cx="4542348" cy="3094846"/>
          </a:xfrm>
          <a:prstGeom prst="rect">
            <a:avLst/>
          </a:prstGeom>
        </p:spPr>
      </p:pic>
      <p:sp>
        <p:nvSpPr>
          <p:cNvPr id="6" name="TextBox 5"/>
          <p:cNvSpPr txBox="1"/>
          <p:nvPr/>
        </p:nvSpPr>
        <p:spPr>
          <a:xfrm>
            <a:off x="342900" y="188640"/>
            <a:ext cx="3756827" cy="4893647"/>
          </a:xfrm>
          <a:prstGeom prst="rect">
            <a:avLst/>
          </a:prstGeom>
          <a:noFill/>
        </p:spPr>
        <p:txBody>
          <a:bodyPr wrap="square" rtlCol="0">
            <a:spAutoFit/>
          </a:bodyPr>
          <a:lstStyle/>
          <a:p>
            <a:r>
              <a:rPr lang="en-US" sz="2400" dirty="0" smtClean="0"/>
              <a:t>after 50 years of progress all </a:t>
            </a:r>
            <a:r>
              <a:rPr lang="en-US" sz="2400" dirty="0"/>
              <a:t>societies still face three  massive </a:t>
            </a:r>
            <a:r>
              <a:rPr lang="en-US" sz="2400" dirty="0" smtClean="0"/>
              <a:t>problems. </a:t>
            </a:r>
          </a:p>
          <a:p>
            <a:r>
              <a:rPr lang="en-US" sz="2400" dirty="0" smtClean="0"/>
              <a:t>The first </a:t>
            </a:r>
            <a:r>
              <a:rPr lang="en-US" sz="2400" dirty="0"/>
              <a:t>is </a:t>
            </a:r>
            <a:r>
              <a:rPr lang="en-US" sz="2400" dirty="0" smtClean="0"/>
              <a:t>unwarranted </a:t>
            </a:r>
            <a:r>
              <a:rPr lang="en-US" sz="2400" dirty="0"/>
              <a:t>variation in </a:t>
            </a:r>
            <a:r>
              <a:rPr lang="en-US" sz="2400" dirty="0" smtClean="0"/>
              <a:t>healthcare </a:t>
            </a:r>
            <a:r>
              <a:rPr lang="en-US" sz="2400" dirty="0" err="1" smtClean="0"/>
              <a:t>ie</a:t>
            </a:r>
            <a:r>
              <a:rPr lang="en-US" sz="2400" dirty="0" smtClean="0"/>
              <a:t> ”Variation </a:t>
            </a:r>
            <a:r>
              <a:rPr lang="en-US" sz="2400" dirty="0"/>
              <a:t>in utilization of health care services that cannot be explained by variation in patient </a:t>
            </a:r>
            <a:r>
              <a:rPr lang="en-US" sz="2400" dirty="0" smtClean="0"/>
              <a:t>need </a:t>
            </a:r>
            <a:r>
              <a:rPr lang="en-US" sz="2400" dirty="0"/>
              <a:t>or patient preferences</a:t>
            </a:r>
            <a:r>
              <a:rPr lang="en-US" sz="2400" dirty="0" smtClean="0"/>
              <a:t>.”</a:t>
            </a:r>
            <a:endParaRPr lang="en-US" sz="2400" dirty="0"/>
          </a:p>
          <a:p>
            <a:r>
              <a:rPr lang="en-US" sz="2400" dirty="0"/>
              <a:t>Jack </a:t>
            </a:r>
            <a:r>
              <a:rPr lang="en-US" sz="2400" dirty="0" err="1"/>
              <a:t>Wennberg</a:t>
            </a:r>
            <a:r>
              <a:rPr lang="en-US" sz="2400" dirty="0"/>
              <a:t> </a:t>
            </a:r>
          </a:p>
          <a:p>
            <a:r>
              <a:rPr lang="en-US" sz="2400" dirty="0" smtClean="0"/>
              <a:t>Variation reveals the other two problems</a:t>
            </a:r>
            <a:endParaRPr lang="en-US" sz="2400" dirty="0"/>
          </a:p>
        </p:txBody>
      </p:sp>
    </p:spTree>
    <p:extLst>
      <p:ext uri="{BB962C8B-B14F-4D97-AF65-F5344CB8AC3E}">
        <p14:creationId xmlns:p14="http://schemas.microsoft.com/office/powerpoint/2010/main" val="31937881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1" y="3705325"/>
            <a:ext cx="901700" cy="92836"/>
          </a:xfrm>
        </p:spPr>
        <p:txBody>
          <a:bodyPr>
            <a:noAutofit/>
          </a:bodyPr>
          <a:lstStyle/>
          <a:p>
            <a:endParaRPr lang="en-US" sz="2400" i="1" dirty="0"/>
          </a:p>
        </p:txBody>
      </p:sp>
      <p:grpSp>
        <p:nvGrpSpPr>
          <p:cNvPr id="3" name="Group 4"/>
          <p:cNvGrpSpPr/>
          <p:nvPr/>
        </p:nvGrpSpPr>
        <p:grpSpPr>
          <a:xfrm>
            <a:off x="3641948" y="2413948"/>
            <a:ext cx="5290994" cy="4311172"/>
            <a:chOff x="2743200" y="2413948"/>
            <a:chExt cx="5290994" cy="4311172"/>
          </a:xfrm>
        </p:grpSpPr>
        <p:sp>
          <p:nvSpPr>
            <p:cNvPr id="21507" name="Line 5"/>
            <p:cNvSpPr>
              <a:spLocks noChangeShapeType="1"/>
            </p:cNvSpPr>
            <p:nvPr/>
          </p:nvSpPr>
          <p:spPr bwMode="auto">
            <a:xfrm flipV="1">
              <a:off x="2743200" y="3167162"/>
              <a:ext cx="0" cy="30480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1508" name="Line 6"/>
            <p:cNvSpPr>
              <a:spLocks noChangeShapeType="1"/>
            </p:cNvSpPr>
            <p:nvPr/>
          </p:nvSpPr>
          <p:spPr bwMode="auto">
            <a:xfrm>
              <a:off x="2743200" y="6215162"/>
              <a:ext cx="3505200" cy="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1509" name="Freeform 7"/>
            <p:cNvSpPr>
              <a:spLocks/>
            </p:cNvSpPr>
            <p:nvPr/>
          </p:nvSpPr>
          <p:spPr bwMode="auto">
            <a:xfrm>
              <a:off x="2936875" y="3705325"/>
              <a:ext cx="3536950" cy="2319337"/>
            </a:xfrm>
            <a:custGeom>
              <a:avLst/>
              <a:gdLst>
                <a:gd name="T0" fmla="*/ 2147483647 w 2228"/>
                <a:gd name="T1" fmla="*/ 2147483647 h 1461"/>
                <a:gd name="T2" fmla="*/ 2147483647 w 2228"/>
                <a:gd name="T3" fmla="*/ 2147483647 h 1461"/>
                <a:gd name="T4" fmla="*/ 2147483647 w 2228"/>
                <a:gd name="T5" fmla="*/ 2147483647 h 1461"/>
                <a:gd name="T6" fmla="*/ 2147483647 w 2228"/>
                <a:gd name="T7" fmla="*/ 2147483647 h 1461"/>
                <a:gd name="T8" fmla="*/ 2147483647 w 2228"/>
                <a:gd name="T9" fmla="*/ 2147483647 h 1461"/>
                <a:gd name="T10" fmla="*/ 2147483647 w 2228"/>
                <a:gd name="T11" fmla="*/ 2147483647 h 1461"/>
                <a:gd name="T12" fmla="*/ 2147483647 w 2228"/>
                <a:gd name="T13" fmla="*/ 2147483647 h 1461"/>
                <a:gd name="T14" fmla="*/ 2147483647 w 2228"/>
                <a:gd name="T15" fmla="*/ 2147483647 h 1461"/>
                <a:gd name="T16" fmla="*/ 2147483647 w 2228"/>
                <a:gd name="T17" fmla="*/ 2147483647 h 1461"/>
                <a:gd name="T18" fmla="*/ 2147483647 w 2228"/>
                <a:gd name="T19" fmla="*/ 2147483647 h 1461"/>
                <a:gd name="T20" fmla="*/ 2147483647 w 2228"/>
                <a:gd name="T21" fmla="*/ 2147483647 h 1461"/>
                <a:gd name="T22" fmla="*/ 2147483647 w 2228"/>
                <a:gd name="T23" fmla="*/ 2147483647 h 1461"/>
                <a:gd name="T24" fmla="*/ 2147483647 w 2228"/>
                <a:gd name="T25" fmla="*/ 2147483647 h 1461"/>
                <a:gd name="T26" fmla="*/ 2147483647 w 2228"/>
                <a:gd name="T27" fmla="*/ 2147483647 h 1461"/>
                <a:gd name="T28" fmla="*/ 2147483647 w 2228"/>
                <a:gd name="T29" fmla="*/ 2147483647 h 1461"/>
                <a:gd name="T30" fmla="*/ 2147483647 w 2228"/>
                <a:gd name="T31" fmla="*/ 2147483647 h 1461"/>
                <a:gd name="T32" fmla="*/ 2147483647 w 2228"/>
                <a:gd name="T33" fmla="*/ 2147483647 h 1461"/>
                <a:gd name="T34" fmla="*/ 2147483647 w 2228"/>
                <a:gd name="T35" fmla="*/ 2147483647 h 1461"/>
                <a:gd name="T36" fmla="*/ 2147483647 w 2228"/>
                <a:gd name="T37" fmla="*/ 2147483647 h 1461"/>
                <a:gd name="T38" fmla="*/ 2147483647 w 2228"/>
                <a:gd name="T39" fmla="*/ 2147483647 h 1461"/>
                <a:gd name="T40" fmla="*/ 2147483647 w 2228"/>
                <a:gd name="T41" fmla="*/ 2147483647 h 1461"/>
                <a:gd name="T42" fmla="*/ 2147483647 w 2228"/>
                <a:gd name="T43" fmla="*/ 2147483647 h 1461"/>
                <a:gd name="T44" fmla="*/ 2147483647 w 2228"/>
                <a:gd name="T45" fmla="*/ 2147483647 h 1461"/>
                <a:gd name="T46" fmla="*/ 2147483647 w 2228"/>
                <a:gd name="T47" fmla="*/ 2147483647 h 1461"/>
                <a:gd name="T48" fmla="*/ 2147483647 w 2228"/>
                <a:gd name="T49" fmla="*/ 2147483647 h 1461"/>
                <a:gd name="T50" fmla="*/ 2147483647 w 2228"/>
                <a:gd name="T51" fmla="*/ 2147483647 h 1461"/>
                <a:gd name="T52" fmla="*/ 2147483647 w 2228"/>
                <a:gd name="T53" fmla="*/ 0 h 1461"/>
                <a:gd name="T54" fmla="*/ 2147483647 w 2228"/>
                <a:gd name="T55" fmla="*/ 2147483647 h 14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28"/>
                <a:gd name="T85" fmla="*/ 0 h 1461"/>
                <a:gd name="T86" fmla="*/ 2228 w 2228"/>
                <a:gd name="T87" fmla="*/ 1461 h 146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28" h="1461">
                  <a:moveTo>
                    <a:pt x="20" y="1391"/>
                  </a:moveTo>
                  <a:cubicBezTo>
                    <a:pt x="45" y="1307"/>
                    <a:pt x="0" y="1461"/>
                    <a:pt x="37" y="1252"/>
                  </a:cubicBezTo>
                  <a:cubicBezTo>
                    <a:pt x="45" y="1204"/>
                    <a:pt x="56" y="1158"/>
                    <a:pt x="72" y="1113"/>
                  </a:cubicBezTo>
                  <a:cubicBezTo>
                    <a:pt x="87" y="1066"/>
                    <a:pt x="130" y="1029"/>
                    <a:pt x="159" y="991"/>
                  </a:cubicBezTo>
                  <a:cubicBezTo>
                    <a:pt x="186" y="901"/>
                    <a:pt x="142" y="1034"/>
                    <a:pt x="185" y="939"/>
                  </a:cubicBezTo>
                  <a:cubicBezTo>
                    <a:pt x="203" y="896"/>
                    <a:pt x="207" y="841"/>
                    <a:pt x="228" y="800"/>
                  </a:cubicBezTo>
                  <a:cubicBezTo>
                    <a:pt x="234" y="786"/>
                    <a:pt x="261" y="771"/>
                    <a:pt x="272" y="765"/>
                  </a:cubicBezTo>
                  <a:cubicBezTo>
                    <a:pt x="303" y="718"/>
                    <a:pt x="307" y="702"/>
                    <a:pt x="359" y="687"/>
                  </a:cubicBezTo>
                  <a:cubicBezTo>
                    <a:pt x="367" y="678"/>
                    <a:pt x="374" y="667"/>
                    <a:pt x="385" y="661"/>
                  </a:cubicBezTo>
                  <a:cubicBezTo>
                    <a:pt x="395" y="655"/>
                    <a:pt x="410" y="659"/>
                    <a:pt x="420" y="652"/>
                  </a:cubicBezTo>
                  <a:cubicBezTo>
                    <a:pt x="442" y="633"/>
                    <a:pt x="429" y="537"/>
                    <a:pt x="454" y="513"/>
                  </a:cubicBezTo>
                  <a:cubicBezTo>
                    <a:pt x="468" y="498"/>
                    <a:pt x="507" y="478"/>
                    <a:pt x="507" y="478"/>
                  </a:cubicBezTo>
                  <a:cubicBezTo>
                    <a:pt x="527" y="446"/>
                    <a:pt x="530" y="414"/>
                    <a:pt x="550" y="382"/>
                  </a:cubicBezTo>
                  <a:cubicBezTo>
                    <a:pt x="566" y="355"/>
                    <a:pt x="591" y="333"/>
                    <a:pt x="602" y="304"/>
                  </a:cubicBezTo>
                  <a:cubicBezTo>
                    <a:pt x="605" y="295"/>
                    <a:pt x="605" y="285"/>
                    <a:pt x="611" y="278"/>
                  </a:cubicBezTo>
                  <a:cubicBezTo>
                    <a:pt x="622" y="263"/>
                    <a:pt x="641" y="256"/>
                    <a:pt x="654" y="243"/>
                  </a:cubicBezTo>
                  <a:cubicBezTo>
                    <a:pt x="670" y="195"/>
                    <a:pt x="697" y="202"/>
                    <a:pt x="733" y="174"/>
                  </a:cubicBezTo>
                  <a:cubicBezTo>
                    <a:pt x="747" y="162"/>
                    <a:pt x="752" y="141"/>
                    <a:pt x="767" y="130"/>
                  </a:cubicBezTo>
                  <a:cubicBezTo>
                    <a:pt x="774" y="124"/>
                    <a:pt x="785" y="125"/>
                    <a:pt x="794" y="121"/>
                  </a:cubicBezTo>
                  <a:cubicBezTo>
                    <a:pt x="812" y="111"/>
                    <a:pt x="831" y="102"/>
                    <a:pt x="846" y="87"/>
                  </a:cubicBezTo>
                  <a:cubicBezTo>
                    <a:pt x="851" y="81"/>
                    <a:pt x="856" y="73"/>
                    <a:pt x="863" y="69"/>
                  </a:cubicBezTo>
                  <a:cubicBezTo>
                    <a:pt x="870" y="64"/>
                    <a:pt x="879" y="60"/>
                    <a:pt x="889" y="60"/>
                  </a:cubicBezTo>
                  <a:cubicBezTo>
                    <a:pt x="937" y="55"/>
                    <a:pt x="1275" y="43"/>
                    <a:pt x="1289" y="43"/>
                  </a:cubicBezTo>
                  <a:cubicBezTo>
                    <a:pt x="1321" y="31"/>
                    <a:pt x="1347" y="27"/>
                    <a:pt x="1376" y="8"/>
                  </a:cubicBezTo>
                  <a:cubicBezTo>
                    <a:pt x="1494" y="14"/>
                    <a:pt x="1606" y="6"/>
                    <a:pt x="1724" y="17"/>
                  </a:cubicBezTo>
                  <a:cubicBezTo>
                    <a:pt x="1785" y="38"/>
                    <a:pt x="1845" y="11"/>
                    <a:pt x="1907" y="8"/>
                  </a:cubicBezTo>
                  <a:cubicBezTo>
                    <a:pt x="1982" y="3"/>
                    <a:pt x="2057" y="2"/>
                    <a:pt x="2133" y="0"/>
                  </a:cubicBezTo>
                  <a:cubicBezTo>
                    <a:pt x="2210" y="8"/>
                    <a:pt x="2178" y="8"/>
                    <a:pt x="2228" y="8"/>
                  </a:cubicBezTo>
                </a:path>
              </a:pathLst>
            </a:custGeom>
            <a:noFill/>
            <a:ln w="9525">
              <a:solidFill>
                <a:schemeClr val="tx1"/>
              </a:solidFill>
              <a:round/>
              <a:headEnd/>
              <a:tailEnd/>
            </a:ln>
          </p:spPr>
          <p:txBody>
            <a:bodyPr wrap="none" anchor="ctr">
              <a:prstTxWarp prst="textNoShape">
                <a:avLst/>
              </a:prstTxWarp>
            </a:bodyPr>
            <a:lstStyle/>
            <a:p>
              <a:endParaRPr lang="en-US"/>
            </a:p>
          </p:txBody>
        </p:sp>
        <p:sp>
          <p:nvSpPr>
            <p:cNvPr id="21510" name="Rectangle 8"/>
            <p:cNvSpPr>
              <a:spLocks noChangeArrowheads="1"/>
            </p:cNvSpPr>
            <p:nvPr/>
          </p:nvSpPr>
          <p:spPr bwMode="auto">
            <a:xfrm>
              <a:off x="6477000" y="3471962"/>
              <a:ext cx="1285875" cy="457200"/>
            </a:xfrm>
            <a:prstGeom prst="rect">
              <a:avLst/>
            </a:prstGeom>
            <a:noFill/>
            <a:ln w="9525">
              <a:noFill/>
              <a:miter lim="800000"/>
              <a:headEnd/>
              <a:tailEnd/>
            </a:ln>
          </p:spPr>
          <p:txBody>
            <a:bodyPr wrap="none">
              <a:prstTxWarp prst="textNoShape">
                <a:avLst/>
              </a:prstTxWarp>
              <a:spAutoFit/>
            </a:bodyPr>
            <a:lstStyle/>
            <a:p>
              <a:r>
                <a:rPr lang="en-US"/>
                <a:t>Benefits</a:t>
              </a:r>
            </a:p>
          </p:txBody>
        </p:sp>
        <p:sp>
          <p:nvSpPr>
            <p:cNvPr id="21511" name="Rectangle 9"/>
            <p:cNvSpPr>
              <a:spLocks noChangeArrowheads="1"/>
            </p:cNvSpPr>
            <p:nvPr/>
          </p:nvSpPr>
          <p:spPr bwMode="auto">
            <a:xfrm>
              <a:off x="3309802" y="6267920"/>
              <a:ext cx="3436938" cy="457200"/>
            </a:xfrm>
            <a:prstGeom prst="rect">
              <a:avLst/>
            </a:prstGeom>
            <a:noFill/>
            <a:ln w="9525">
              <a:noFill/>
              <a:miter lim="800000"/>
              <a:headEnd/>
              <a:tailEnd/>
            </a:ln>
          </p:spPr>
          <p:txBody>
            <a:bodyPr wrap="none">
              <a:prstTxWarp prst="textNoShape">
                <a:avLst/>
              </a:prstTxWarp>
              <a:spAutoFit/>
            </a:bodyPr>
            <a:lstStyle/>
            <a:p>
              <a:r>
                <a:rPr lang="en-US" dirty="0"/>
                <a:t>Investment of resources</a:t>
              </a:r>
            </a:p>
          </p:txBody>
        </p:sp>
        <p:sp>
          <p:nvSpPr>
            <p:cNvPr id="21512" name="Line 10"/>
            <p:cNvSpPr>
              <a:spLocks noChangeShapeType="1"/>
            </p:cNvSpPr>
            <p:nvPr/>
          </p:nvSpPr>
          <p:spPr bwMode="auto">
            <a:xfrm flipV="1">
              <a:off x="3200400" y="5224562"/>
              <a:ext cx="3048000" cy="685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513" name="Freeform 11"/>
            <p:cNvSpPr>
              <a:spLocks/>
            </p:cNvSpPr>
            <p:nvPr/>
          </p:nvSpPr>
          <p:spPr bwMode="auto">
            <a:xfrm>
              <a:off x="3200400" y="4767362"/>
              <a:ext cx="3051175" cy="1020763"/>
            </a:xfrm>
            <a:custGeom>
              <a:avLst/>
              <a:gdLst>
                <a:gd name="T0" fmla="*/ 0 w 1922"/>
                <a:gd name="T1" fmla="*/ 2147483647 h 643"/>
                <a:gd name="T2" fmla="*/ 2147483647 w 1922"/>
                <a:gd name="T3" fmla="*/ 2147483647 h 643"/>
                <a:gd name="T4" fmla="*/ 2147483647 w 1922"/>
                <a:gd name="T5" fmla="*/ 2147483647 h 643"/>
                <a:gd name="T6" fmla="*/ 2147483647 w 1922"/>
                <a:gd name="T7" fmla="*/ 2147483647 h 643"/>
                <a:gd name="T8" fmla="*/ 2147483647 w 1922"/>
                <a:gd name="T9" fmla="*/ 2147483647 h 643"/>
                <a:gd name="T10" fmla="*/ 2147483647 w 1922"/>
                <a:gd name="T11" fmla="*/ 2147483647 h 643"/>
                <a:gd name="T12" fmla="*/ 2147483647 w 1922"/>
                <a:gd name="T13" fmla="*/ 2147483647 h 643"/>
                <a:gd name="T14" fmla="*/ 2147483647 w 1922"/>
                <a:gd name="T15" fmla="*/ 2147483647 h 643"/>
                <a:gd name="T16" fmla="*/ 2147483647 w 1922"/>
                <a:gd name="T17" fmla="*/ 2147483647 h 643"/>
                <a:gd name="T18" fmla="*/ 2147483647 w 1922"/>
                <a:gd name="T19" fmla="*/ 2147483647 h 643"/>
                <a:gd name="T20" fmla="*/ 2147483647 w 1922"/>
                <a:gd name="T21" fmla="*/ 2147483647 h 643"/>
                <a:gd name="T22" fmla="*/ 2147483647 w 1922"/>
                <a:gd name="T23" fmla="*/ 2147483647 h 643"/>
                <a:gd name="T24" fmla="*/ 2147483647 w 1922"/>
                <a:gd name="T25" fmla="*/ 2147483647 h 643"/>
                <a:gd name="T26" fmla="*/ 2147483647 w 1922"/>
                <a:gd name="T27" fmla="*/ 2147483647 h 643"/>
                <a:gd name="T28" fmla="*/ 2147483647 w 1922"/>
                <a:gd name="T29" fmla="*/ 2147483647 h 643"/>
                <a:gd name="T30" fmla="*/ 2147483647 w 1922"/>
                <a:gd name="T31" fmla="*/ 0 h 643"/>
                <a:gd name="T32" fmla="*/ 2147483647 w 1922"/>
                <a:gd name="T33" fmla="*/ 2147483647 h 643"/>
                <a:gd name="T34" fmla="*/ 2147483647 w 1922"/>
                <a:gd name="T35" fmla="*/ 2147483647 h 643"/>
                <a:gd name="T36" fmla="*/ 2147483647 w 1922"/>
                <a:gd name="T37" fmla="*/ 2147483647 h 643"/>
                <a:gd name="T38" fmla="*/ 2147483647 w 1922"/>
                <a:gd name="T39" fmla="*/ 2147483647 h 643"/>
                <a:gd name="T40" fmla="*/ 2147483647 w 1922"/>
                <a:gd name="T41" fmla="*/ 2147483647 h 643"/>
                <a:gd name="T42" fmla="*/ 2147483647 w 1922"/>
                <a:gd name="T43" fmla="*/ 2147483647 h 6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22"/>
                <a:gd name="T67" fmla="*/ 0 h 643"/>
                <a:gd name="T68" fmla="*/ 1922 w 1922"/>
                <a:gd name="T69" fmla="*/ 643 h 6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22" h="643">
                  <a:moveTo>
                    <a:pt x="0" y="643"/>
                  </a:moveTo>
                  <a:cubicBezTo>
                    <a:pt x="13" y="603"/>
                    <a:pt x="37" y="560"/>
                    <a:pt x="78" y="548"/>
                  </a:cubicBezTo>
                  <a:cubicBezTo>
                    <a:pt x="92" y="533"/>
                    <a:pt x="107" y="518"/>
                    <a:pt x="122" y="504"/>
                  </a:cubicBezTo>
                  <a:cubicBezTo>
                    <a:pt x="130" y="495"/>
                    <a:pt x="136" y="482"/>
                    <a:pt x="148" y="478"/>
                  </a:cubicBezTo>
                  <a:cubicBezTo>
                    <a:pt x="183" y="465"/>
                    <a:pt x="166" y="474"/>
                    <a:pt x="200" y="452"/>
                  </a:cubicBezTo>
                  <a:cubicBezTo>
                    <a:pt x="223" y="416"/>
                    <a:pt x="258" y="409"/>
                    <a:pt x="296" y="391"/>
                  </a:cubicBezTo>
                  <a:cubicBezTo>
                    <a:pt x="325" y="376"/>
                    <a:pt x="333" y="357"/>
                    <a:pt x="365" y="348"/>
                  </a:cubicBezTo>
                  <a:cubicBezTo>
                    <a:pt x="402" y="310"/>
                    <a:pt x="434" y="277"/>
                    <a:pt x="487" y="261"/>
                  </a:cubicBezTo>
                  <a:cubicBezTo>
                    <a:pt x="525" y="220"/>
                    <a:pt x="479" y="263"/>
                    <a:pt x="531" y="235"/>
                  </a:cubicBezTo>
                  <a:cubicBezTo>
                    <a:pt x="638" y="176"/>
                    <a:pt x="537" y="214"/>
                    <a:pt x="617" y="191"/>
                  </a:cubicBezTo>
                  <a:cubicBezTo>
                    <a:pt x="634" y="185"/>
                    <a:pt x="670" y="174"/>
                    <a:pt x="670" y="174"/>
                  </a:cubicBezTo>
                  <a:cubicBezTo>
                    <a:pt x="705" y="149"/>
                    <a:pt x="741" y="134"/>
                    <a:pt x="783" y="122"/>
                  </a:cubicBezTo>
                  <a:cubicBezTo>
                    <a:pt x="788" y="113"/>
                    <a:pt x="791" y="101"/>
                    <a:pt x="800" y="96"/>
                  </a:cubicBezTo>
                  <a:cubicBezTo>
                    <a:pt x="833" y="74"/>
                    <a:pt x="899" y="62"/>
                    <a:pt x="939" y="52"/>
                  </a:cubicBezTo>
                  <a:cubicBezTo>
                    <a:pt x="974" y="28"/>
                    <a:pt x="1011" y="21"/>
                    <a:pt x="1052" y="9"/>
                  </a:cubicBezTo>
                  <a:cubicBezTo>
                    <a:pt x="1103" y="18"/>
                    <a:pt x="1149" y="17"/>
                    <a:pt x="1200" y="0"/>
                  </a:cubicBezTo>
                  <a:cubicBezTo>
                    <a:pt x="1330" y="5"/>
                    <a:pt x="1441" y="5"/>
                    <a:pt x="1565" y="43"/>
                  </a:cubicBezTo>
                  <a:cubicBezTo>
                    <a:pt x="1581" y="54"/>
                    <a:pt x="1602" y="57"/>
                    <a:pt x="1618" y="69"/>
                  </a:cubicBezTo>
                  <a:cubicBezTo>
                    <a:pt x="1634" y="81"/>
                    <a:pt x="1641" y="106"/>
                    <a:pt x="1661" y="113"/>
                  </a:cubicBezTo>
                  <a:cubicBezTo>
                    <a:pt x="1697" y="125"/>
                    <a:pt x="1727" y="144"/>
                    <a:pt x="1765" y="156"/>
                  </a:cubicBezTo>
                  <a:cubicBezTo>
                    <a:pt x="1801" y="192"/>
                    <a:pt x="1829" y="209"/>
                    <a:pt x="1878" y="226"/>
                  </a:cubicBezTo>
                  <a:cubicBezTo>
                    <a:pt x="1892" y="240"/>
                    <a:pt x="1906" y="255"/>
                    <a:pt x="1922" y="269"/>
                  </a:cubicBezTo>
                </a:path>
              </a:pathLst>
            </a:custGeom>
            <a:noFill/>
            <a:ln w="38100">
              <a:solidFill>
                <a:schemeClr val="tx1"/>
              </a:solidFill>
              <a:round/>
              <a:headEnd/>
              <a:tailEnd/>
            </a:ln>
          </p:spPr>
          <p:txBody>
            <a:bodyPr wrap="none" anchor="ctr">
              <a:prstTxWarp prst="textNoShape">
                <a:avLst/>
              </a:prstTxWarp>
            </a:bodyPr>
            <a:lstStyle/>
            <a:p>
              <a:endParaRPr lang="en-US"/>
            </a:p>
          </p:txBody>
        </p:sp>
        <p:sp>
          <p:nvSpPr>
            <p:cNvPr id="21514" name="Rectangle 12"/>
            <p:cNvSpPr>
              <a:spLocks noChangeArrowheads="1"/>
            </p:cNvSpPr>
            <p:nvPr/>
          </p:nvSpPr>
          <p:spPr bwMode="auto">
            <a:xfrm>
              <a:off x="5334000" y="5376962"/>
              <a:ext cx="1081088" cy="457200"/>
            </a:xfrm>
            <a:prstGeom prst="rect">
              <a:avLst/>
            </a:prstGeom>
            <a:noFill/>
            <a:ln w="9525">
              <a:noFill/>
              <a:miter lim="800000"/>
              <a:headEnd/>
              <a:tailEnd/>
            </a:ln>
          </p:spPr>
          <p:txBody>
            <a:bodyPr wrap="none">
              <a:prstTxWarp prst="textNoShape">
                <a:avLst/>
              </a:prstTxWarp>
              <a:spAutoFit/>
            </a:bodyPr>
            <a:lstStyle/>
            <a:p>
              <a:r>
                <a:rPr lang="en-US"/>
                <a:t>Harms</a:t>
              </a:r>
            </a:p>
          </p:txBody>
        </p:sp>
        <p:sp>
          <p:nvSpPr>
            <p:cNvPr id="21515" name="Rectangle 13"/>
            <p:cNvSpPr>
              <a:spLocks noChangeArrowheads="1"/>
            </p:cNvSpPr>
            <p:nvPr/>
          </p:nvSpPr>
          <p:spPr bwMode="auto">
            <a:xfrm>
              <a:off x="6353626" y="3938597"/>
              <a:ext cx="1680568" cy="1200329"/>
            </a:xfrm>
            <a:prstGeom prst="rect">
              <a:avLst/>
            </a:prstGeom>
            <a:noFill/>
            <a:ln w="9525">
              <a:noFill/>
              <a:miter lim="800000"/>
              <a:headEnd/>
              <a:tailEnd/>
            </a:ln>
          </p:spPr>
          <p:txBody>
            <a:bodyPr wrap="none">
              <a:prstTxWarp prst="textNoShape">
                <a:avLst/>
              </a:prstTxWarp>
              <a:spAutoFit/>
            </a:bodyPr>
            <a:lstStyle/>
            <a:p>
              <a:r>
                <a:rPr lang="en-US" dirty="0" smtClean="0"/>
                <a:t>Increment in</a:t>
              </a:r>
            </a:p>
            <a:p>
              <a:r>
                <a:rPr lang="en-US" dirty="0" smtClean="0"/>
                <a:t>Value with each</a:t>
              </a:r>
            </a:p>
            <a:p>
              <a:r>
                <a:rPr lang="en-US" dirty="0" smtClean="0"/>
                <a:t>increment in </a:t>
              </a:r>
            </a:p>
            <a:p>
              <a:r>
                <a:rPr lang="en-US" dirty="0" smtClean="0"/>
                <a:t>resources </a:t>
              </a:r>
              <a:endParaRPr lang="en-US" dirty="0"/>
            </a:p>
          </p:txBody>
        </p:sp>
        <p:sp>
          <p:nvSpPr>
            <p:cNvPr id="21516" name="Line 14"/>
            <p:cNvSpPr>
              <a:spLocks noChangeShapeType="1"/>
            </p:cNvSpPr>
            <p:nvPr/>
          </p:nvSpPr>
          <p:spPr bwMode="auto">
            <a:xfrm flipH="1">
              <a:off x="5867400" y="4538762"/>
              <a:ext cx="533400" cy="304800"/>
            </a:xfrm>
            <a:prstGeom prst="line">
              <a:avLst/>
            </a:prstGeom>
            <a:noFill/>
            <a:ln w="76200">
              <a:solidFill>
                <a:schemeClr val="tx1"/>
              </a:solidFill>
              <a:round/>
              <a:headEnd/>
              <a:tailEnd type="triangle" w="med" len="med"/>
            </a:ln>
          </p:spPr>
          <p:txBody>
            <a:bodyPr wrap="none" anchor="ctr">
              <a:prstTxWarp prst="textNoShape">
                <a:avLst/>
              </a:prstTxWarp>
            </a:bodyPr>
            <a:lstStyle/>
            <a:p>
              <a:endParaRPr lang="en-US"/>
            </a:p>
          </p:txBody>
        </p:sp>
        <p:sp>
          <p:nvSpPr>
            <p:cNvPr id="21517" name="AutoShape 11"/>
            <p:cNvSpPr>
              <a:spLocks noChangeArrowheads="1"/>
            </p:cNvSpPr>
            <p:nvPr/>
          </p:nvSpPr>
          <p:spPr bwMode="auto">
            <a:xfrm>
              <a:off x="4643438" y="2873475"/>
              <a:ext cx="865187" cy="1766887"/>
            </a:xfrm>
            <a:prstGeom prst="downArrow">
              <a:avLst>
                <a:gd name="adj1" fmla="val 50000"/>
                <a:gd name="adj2" fmla="val 24979"/>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4" name="Rectangle 3"/>
            <p:cNvSpPr/>
            <p:nvPr/>
          </p:nvSpPr>
          <p:spPr>
            <a:xfrm>
              <a:off x="4151209" y="2413948"/>
              <a:ext cx="1928733" cy="369332"/>
            </a:xfrm>
            <a:prstGeom prst="rect">
              <a:avLst/>
            </a:prstGeom>
          </p:spPr>
          <p:txBody>
            <a:bodyPr wrap="none">
              <a:spAutoFit/>
            </a:bodyPr>
            <a:lstStyle/>
            <a:p>
              <a:r>
                <a:rPr lang="en-US" dirty="0"/>
                <a:t>P</a:t>
              </a:r>
              <a:r>
                <a:rPr lang="en-US" dirty="0" smtClean="0"/>
                <a:t>oint </a:t>
              </a:r>
              <a:r>
                <a:rPr lang="en-US" dirty="0"/>
                <a:t>of optimality</a:t>
              </a:r>
            </a:p>
          </p:txBody>
        </p:sp>
      </p:grpSp>
      <p:sp>
        <p:nvSpPr>
          <p:cNvPr id="6" name="Rectangle 5"/>
          <p:cNvSpPr/>
          <p:nvPr/>
        </p:nvSpPr>
        <p:spPr>
          <a:xfrm>
            <a:off x="626377" y="381339"/>
            <a:ext cx="8035246" cy="2246769"/>
          </a:xfrm>
          <a:prstGeom prst="rect">
            <a:avLst/>
          </a:prstGeom>
          <a:ln>
            <a:solidFill>
              <a:srgbClr val="660066"/>
            </a:solidFill>
          </a:ln>
        </p:spPr>
        <p:txBody>
          <a:bodyPr wrap="square">
            <a:spAutoFit/>
          </a:bodyPr>
          <a:lstStyle/>
          <a:p>
            <a:pPr algn="ctr"/>
            <a:r>
              <a:rPr lang="en-US" sz="3000" b="1" dirty="0" smtClean="0">
                <a:solidFill>
                  <a:srgbClr val="0000FF"/>
                </a:solidFill>
              </a:rPr>
              <a:t>The first is OVERUSE of lower or zero value interventions which  results in </a:t>
            </a:r>
          </a:p>
          <a:p>
            <a:pPr marL="514350" indent="-514350" algn="ctr">
              <a:buAutoNum type="arabicPeriod"/>
            </a:pPr>
            <a:r>
              <a:rPr lang="en-US" sz="3000" b="1" smtClean="0">
                <a:solidFill>
                  <a:srgbClr val="0000FF"/>
                </a:solidFill>
              </a:rPr>
              <a:t>waste </a:t>
            </a:r>
            <a:r>
              <a:rPr lang="en-US" sz="3000" b="1" dirty="0" smtClean="0">
                <a:solidFill>
                  <a:srgbClr val="0000FF"/>
                </a:solidFill>
              </a:rPr>
              <a:t>of resources</a:t>
            </a:r>
          </a:p>
          <a:p>
            <a:pPr marL="514350" indent="-514350" algn="ctr">
              <a:buAutoNum type="arabicPeriod"/>
            </a:pPr>
            <a:r>
              <a:rPr lang="en-US" sz="3000" b="1" dirty="0" smtClean="0">
                <a:solidFill>
                  <a:srgbClr val="0000FF"/>
                </a:solidFill>
              </a:rPr>
              <a:t>harm </a:t>
            </a:r>
            <a:endParaRPr lang="en-US" sz="2000" b="1" dirty="0" smtClean="0">
              <a:solidFill>
                <a:srgbClr val="0000FF"/>
              </a:solidFill>
            </a:endParaRPr>
          </a:p>
          <a:p>
            <a:pPr algn="ctr"/>
            <a:r>
              <a:rPr lang="en-US" sz="2000" b="1" dirty="0" smtClean="0">
                <a:solidFill>
                  <a:srgbClr val="0000FF"/>
                </a:solidFill>
              </a:rPr>
              <a:t> </a:t>
            </a:r>
            <a:endParaRPr lang="en-US" sz="2000" dirty="0"/>
          </a:p>
        </p:txBody>
      </p:sp>
    </p:spTree>
    <p:extLst>
      <p:ext uri="{BB962C8B-B14F-4D97-AF65-F5344CB8AC3E}">
        <p14:creationId xmlns:p14="http://schemas.microsoft.com/office/powerpoint/2010/main" val="39324425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78535"/>
            <a:ext cx="8166100" cy="2431435"/>
          </a:xfrm>
          <a:prstGeom prst="rect">
            <a:avLst/>
          </a:prstGeom>
        </p:spPr>
        <p:txBody>
          <a:bodyPr wrap="square">
            <a:spAutoFit/>
          </a:bodyPr>
          <a:lstStyle/>
          <a:p>
            <a:r>
              <a:rPr lang="en-US" sz="2800" b="1" dirty="0"/>
              <a:t>The second is Underuse </a:t>
            </a:r>
            <a:r>
              <a:rPr lang="en-US" sz="2800" dirty="0"/>
              <a:t>of high value interventions which </a:t>
            </a:r>
            <a:r>
              <a:rPr lang="en-US" sz="2800" dirty="0" smtClean="0"/>
              <a:t>results in </a:t>
            </a:r>
          </a:p>
          <a:p>
            <a:r>
              <a:rPr lang="en-US" sz="2400" dirty="0" smtClean="0"/>
              <a:t>1. Preventable disability and death </a:t>
            </a:r>
            <a:r>
              <a:rPr lang="en-US" sz="2400" dirty="0" err="1" smtClean="0"/>
              <a:t>eg</a:t>
            </a:r>
            <a:r>
              <a:rPr lang="en-US" sz="2400" dirty="0" smtClean="0"/>
              <a:t> if we managed atrial fibrillation optimally there would be 5,000 fewer strokes and10% reduction in vascular dementia, and </a:t>
            </a:r>
          </a:p>
          <a:p>
            <a:r>
              <a:rPr lang="en-US" sz="2400" dirty="0" smtClean="0"/>
              <a:t>2. inequity</a:t>
            </a:r>
            <a:endParaRPr lang="en-US" sz="2400"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936750" y="2982029"/>
            <a:ext cx="5270500" cy="3952875"/>
          </a:xfrm>
          <a:prstGeom prst="rect">
            <a:avLst/>
          </a:prstGeom>
          <a:noFill/>
          <a:ln>
            <a:noFill/>
          </a:ln>
        </p:spPr>
      </p:pic>
    </p:spTree>
    <p:extLst>
      <p:ext uri="{BB962C8B-B14F-4D97-AF65-F5344CB8AC3E}">
        <p14:creationId xmlns:p14="http://schemas.microsoft.com/office/powerpoint/2010/main" val="20492400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7000" y="753238"/>
            <a:ext cx="1968500" cy="3970318"/>
          </a:xfrm>
          <a:prstGeom prst="rect">
            <a:avLst/>
          </a:prstGeom>
          <a:noFill/>
        </p:spPr>
        <p:txBody>
          <a:bodyPr wrap="square" rtlCol="0">
            <a:spAutoFit/>
          </a:bodyPr>
          <a:lstStyle/>
          <a:p>
            <a:r>
              <a:rPr lang="en-US" dirty="0" smtClean="0"/>
              <a:t>Hip replacement</a:t>
            </a:r>
          </a:p>
          <a:p>
            <a:r>
              <a:rPr lang="en-US" dirty="0" smtClean="0"/>
              <a:t>in most deprived populations compared with least derived populations</a:t>
            </a:r>
          </a:p>
          <a:p>
            <a:endParaRPr lang="en-US" dirty="0"/>
          </a:p>
          <a:p>
            <a:r>
              <a:rPr lang="en-US" dirty="0" smtClean="0"/>
              <a:t>Knee replacement </a:t>
            </a:r>
            <a:r>
              <a:rPr lang="en-US" dirty="0"/>
              <a:t>in most deprived populations compared with least derived populations </a:t>
            </a:r>
          </a:p>
          <a:p>
            <a:r>
              <a:rPr lang="en-US" dirty="0" smtClean="0"/>
              <a:t> </a:t>
            </a:r>
            <a:endParaRPr lang="en-US" dirty="0"/>
          </a:p>
        </p:txBody>
      </p:sp>
      <p:sp>
        <p:nvSpPr>
          <p:cNvPr id="4" name="Rectangle 3"/>
          <p:cNvSpPr/>
          <p:nvPr/>
        </p:nvSpPr>
        <p:spPr>
          <a:xfrm>
            <a:off x="2095500" y="753238"/>
            <a:ext cx="5537200" cy="364096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cxnSp>
        <p:nvCxnSpPr>
          <p:cNvPr id="6" name="Straight Connector 5"/>
          <p:cNvCxnSpPr/>
          <p:nvPr/>
        </p:nvCxnSpPr>
        <p:spPr>
          <a:xfrm>
            <a:off x="4864100" y="419100"/>
            <a:ext cx="12700" cy="462280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095500" y="4584700"/>
            <a:ext cx="6057900" cy="646331"/>
          </a:xfrm>
          <a:prstGeom prst="rect">
            <a:avLst/>
          </a:prstGeom>
          <a:noFill/>
        </p:spPr>
        <p:txBody>
          <a:bodyPr wrap="square" rtlCol="0">
            <a:spAutoFit/>
          </a:bodyPr>
          <a:lstStyle/>
          <a:p>
            <a:r>
              <a:rPr lang="en-US" dirty="0" smtClean="0"/>
              <a:t>Provision less than expected    Provision  </a:t>
            </a:r>
            <a:r>
              <a:rPr lang="en-US" dirty="0"/>
              <a:t>m</a:t>
            </a:r>
            <a:r>
              <a:rPr lang="en-US" dirty="0" smtClean="0"/>
              <a:t>ore than expected</a:t>
            </a:r>
          </a:p>
          <a:p>
            <a:r>
              <a:rPr lang="en-US" dirty="0"/>
              <a:t> </a:t>
            </a:r>
            <a:r>
              <a:rPr lang="en-US" dirty="0" smtClean="0"/>
              <a:t>                                               100 </a:t>
            </a:r>
            <a:endParaRPr lang="en-US" dirty="0"/>
          </a:p>
        </p:txBody>
      </p:sp>
      <p:sp>
        <p:nvSpPr>
          <p:cNvPr id="8" name="Rectangle 7"/>
          <p:cNvSpPr/>
          <p:nvPr/>
        </p:nvSpPr>
        <p:spPr>
          <a:xfrm>
            <a:off x="2095500" y="1333500"/>
            <a:ext cx="11811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2095500" y="3124200"/>
            <a:ext cx="1308100" cy="711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403600" y="1219200"/>
            <a:ext cx="584200" cy="2308324"/>
          </a:xfrm>
          <a:prstGeom prst="rect">
            <a:avLst/>
          </a:prstGeom>
          <a:noFill/>
        </p:spPr>
        <p:txBody>
          <a:bodyPr wrap="square" rtlCol="0">
            <a:spAutoFit/>
          </a:bodyPr>
          <a:lstStyle/>
          <a:p>
            <a:endParaRPr lang="en-US" dirty="0" smtClean="0"/>
          </a:p>
          <a:p>
            <a:r>
              <a:rPr lang="en-US" dirty="0" smtClean="0"/>
              <a:t>31</a:t>
            </a:r>
          </a:p>
          <a:p>
            <a:endParaRPr lang="en-US" dirty="0"/>
          </a:p>
          <a:p>
            <a:endParaRPr lang="en-US" dirty="0" smtClean="0"/>
          </a:p>
          <a:p>
            <a:endParaRPr lang="en-US" dirty="0"/>
          </a:p>
          <a:p>
            <a:endParaRPr lang="en-US" dirty="0" smtClean="0"/>
          </a:p>
          <a:p>
            <a:endParaRPr lang="en-US" dirty="0"/>
          </a:p>
          <a:p>
            <a:r>
              <a:rPr lang="en-US" dirty="0" smtClean="0"/>
              <a:t>33</a:t>
            </a:r>
          </a:p>
        </p:txBody>
      </p:sp>
      <p:sp>
        <p:nvSpPr>
          <p:cNvPr id="2" name="TextBox 1"/>
          <p:cNvSpPr txBox="1"/>
          <p:nvPr/>
        </p:nvSpPr>
        <p:spPr>
          <a:xfrm>
            <a:off x="1045029" y="5529803"/>
            <a:ext cx="2942771" cy="646331"/>
          </a:xfrm>
          <a:prstGeom prst="rect">
            <a:avLst/>
          </a:prstGeom>
          <a:noFill/>
        </p:spPr>
        <p:txBody>
          <a:bodyPr wrap="square" rtlCol="0">
            <a:spAutoFit/>
          </a:bodyPr>
          <a:lstStyle/>
          <a:p>
            <a:endParaRPr lang="en-US" sz="3600" dirty="0"/>
          </a:p>
        </p:txBody>
      </p:sp>
      <p:pic>
        <p:nvPicPr>
          <p:cNvPr id="10" name="Picture 9" descr="bmj.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5416" y="217825"/>
            <a:ext cx="4448584" cy="2002749"/>
          </a:xfrm>
          <a:prstGeom prst="rect">
            <a:avLst/>
          </a:prstGeom>
        </p:spPr>
      </p:pic>
      <p:pic>
        <p:nvPicPr>
          <p:cNvPr id="13" name="Picture 2"/>
          <p:cNvPicPr>
            <a:picLocks noChangeAspect="1" noChangeArrowheads="1"/>
          </p:cNvPicPr>
          <p:nvPr/>
        </p:nvPicPr>
        <p:blipFill>
          <a:blip r:embed="rId4"/>
          <a:srcRect/>
          <a:stretch>
            <a:fillRect/>
          </a:stretch>
        </p:blipFill>
        <p:spPr bwMode="auto">
          <a:xfrm>
            <a:off x="5479871" y="3279301"/>
            <a:ext cx="2646817" cy="3193508"/>
          </a:xfrm>
          <a:prstGeom prst="rect">
            <a:avLst/>
          </a:prstGeom>
          <a:noFill/>
          <a:ln w="9525">
            <a:noFill/>
            <a:miter lim="800000"/>
            <a:headEnd/>
            <a:tailEnd/>
          </a:ln>
          <a:effectLst/>
        </p:spPr>
      </p:pic>
      <p:sp>
        <p:nvSpPr>
          <p:cNvPr id="5" name="TextBox 4"/>
          <p:cNvSpPr txBox="1"/>
          <p:nvPr/>
        </p:nvSpPr>
        <p:spPr>
          <a:xfrm>
            <a:off x="284053" y="5231031"/>
            <a:ext cx="5195818" cy="1200329"/>
          </a:xfrm>
          <a:prstGeom prst="rect">
            <a:avLst/>
          </a:prstGeom>
          <a:noFill/>
        </p:spPr>
        <p:txBody>
          <a:bodyPr wrap="square" rtlCol="0">
            <a:spAutoFit/>
          </a:bodyPr>
          <a:lstStyle/>
          <a:p>
            <a:r>
              <a:rPr lang="en-US" b="1" dirty="0" smtClean="0"/>
              <a:t>THERE IS ALSO TRIPLE WHAMMY HEALTHCARE !</a:t>
            </a:r>
          </a:p>
          <a:p>
            <a:r>
              <a:rPr lang="en-US" b="1" dirty="0" smtClean="0"/>
              <a:t>OVERUSE + </a:t>
            </a:r>
          </a:p>
          <a:p>
            <a:r>
              <a:rPr lang="en-US" b="1" dirty="0" smtClean="0"/>
              <a:t>UNDERUSE + </a:t>
            </a:r>
          </a:p>
          <a:p>
            <a:r>
              <a:rPr lang="en-US" b="1" dirty="0" smtClean="0"/>
              <a:t>UNWARRANTED VARIATION</a:t>
            </a:r>
            <a:endParaRPr lang="en-US" b="1" dirty="0"/>
          </a:p>
        </p:txBody>
      </p:sp>
    </p:spTree>
    <p:extLst>
      <p:ext uri="{BB962C8B-B14F-4D97-AF65-F5344CB8AC3E}">
        <p14:creationId xmlns:p14="http://schemas.microsoft.com/office/powerpoint/2010/main" val="41617536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851" y="3079162"/>
            <a:ext cx="8229600" cy="1143000"/>
          </a:xfrm>
        </p:spPr>
        <p:txBody>
          <a:bodyPr>
            <a:normAutofit fontScale="90000"/>
          </a:bodyPr>
          <a:lstStyle/>
          <a:p>
            <a:pPr algn="l"/>
            <a:r>
              <a:rPr lang="en-US" sz="3100" dirty="0" smtClean="0"/>
              <a:t>In the next decade need and demand will increase by at least 20 %</a:t>
            </a:r>
            <a:r>
              <a:rPr lang="en-US" sz="3100" dirty="0"/>
              <a:t> </a:t>
            </a:r>
            <a:r>
              <a:rPr lang="en-US" sz="3100" dirty="0" smtClean="0"/>
              <a:t>so what can we do?</a:t>
            </a:r>
            <a:r>
              <a:rPr lang="en-US" sz="3100" dirty="0"/>
              <a:t> </a:t>
            </a:r>
            <a:r>
              <a:rPr lang="en-US" sz="3100" dirty="0" smtClean="0"/>
              <a:t/>
            </a:r>
            <a:br>
              <a:rPr lang="en-US" sz="3100" dirty="0" smtClean="0"/>
            </a:br>
            <a:r>
              <a:rPr lang="en-US" sz="3100" dirty="0" smtClean="0"/>
              <a:t/>
            </a:r>
            <a:br>
              <a:rPr lang="en-US" sz="3100" dirty="0" smtClean="0"/>
            </a:br>
            <a:r>
              <a:rPr lang="en-US" sz="3100" dirty="0" smtClean="0"/>
              <a:t>Well, we need to continue to </a:t>
            </a:r>
            <a:r>
              <a:rPr lang="en-US" dirty="0" smtClean="0"/>
              <a:t/>
            </a:r>
            <a:br>
              <a:rPr lang="en-US" dirty="0" smtClean="0"/>
            </a:br>
            <a:r>
              <a:rPr lang="en-US" sz="3100" dirty="0" smtClean="0"/>
              <a:t>1</a:t>
            </a:r>
            <a:r>
              <a:rPr lang="en-US" sz="3100" dirty="0"/>
              <a:t>. Prevent disease, disability, dementia and frailty</a:t>
            </a:r>
            <a:br>
              <a:rPr lang="en-US" sz="3100" dirty="0"/>
            </a:br>
            <a:r>
              <a:rPr lang="en-US" sz="3100" dirty="0"/>
              <a:t> to reduce need </a:t>
            </a:r>
            <a:br>
              <a:rPr lang="en-US" sz="3100" dirty="0"/>
            </a:br>
            <a:r>
              <a:rPr lang="en-US" sz="3100" dirty="0"/>
              <a:t>2</a:t>
            </a:r>
            <a:r>
              <a:rPr lang="en-US" sz="3100" dirty="0" smtClean="0"/>
              <a:t>.Improve outcome by providing </a:t>
            </a:r>
            <a:r>
              <a:rPr lang="en-US" sz="3100" dirty="0"/>
              <a:t>only effective, evidence based interventions </a:t>
            </a:r>
            <a:br>
              <a:rPr lang="en-US" sz="3100" dirty="0"/>
            </a:br>
            <a:r>
              <a:rPr lang="en-US" sz="3100" dirty="0" smtClean="0"/>
              <a:t>3. Improve outcome by increasing quality </a:t>
            </a:r>
            <a:r>
              <a:rPr lang="en-US" sz="3100" dirty="0"/>
              <a:t>and </a:t>
            </a:r>
            <a:r>
              <a:rPr lang="en-US" sz="3100" dirty="0" smtClean="0"/>
              <a:t>safety of process </a:t>
            </a:r>
            <a:br>
              <a:rPr lang="en-US" sz="3100" dirty="0" smtClean="0"/>
            </a:br>
            <a:r>
              <a:rPr lang="en-US" sz="3100" dirty="0" smtClean="0"/>
              <a:t>4.  </a:t>
            </a:r>
            <a:r>
              <a:rPr lang="en-US" sz="3100" dirty="0"/>
              <a:t>Increase productivity </a:t>
            </a:r>
            <a:r>
              <a:rPr lang="en-US" sz="3100" dirty="0" smtClean="0"/>
              <a:t>by </a:t>
            </a:r>
            <a:r>
              <a:rPr lang="en-US" sz="3100" dirty="0"/>
              <a:t>r</a:t>
            </a:r>
            <a:r>
              <a:rPr lang="en-US" sz="3100" dirty="0" smtClean="0"/>
              <a:t>educing cost  </a:t>
            </a:r>
            <a:r>
              <a:rPr lang="en-US" sz="3100" dirty="0"/>
              <a:t/>
            </a:r>
            <a:br>
              <a:rPr lang="en-US" sz="3100" dirty="0"/>
            </a:br>
            <a:r>
              <a:rPr lang="en-US" sz="3100" dirty="0" smtClean="0"/>
              <a:t/>
            </a:r>
            <a:br>
              <a:rPr lang="en-US" sz="3100" dirty="0" smtClean="0"/>
            </a:br>
            <a:r>
              <a:rPr lang="en-US" sz="3100" dirty="0" smtClean="0"/>
              <a:t>These measures reduce need and improve efficiency </a:t>
            </a:r>
            <a:r>
              <a:rPr lang="en-US" dirty="0"/>
              <a:t>BUT we also need to increase value </a:t>
            </a:r>
          </a:p>
        </p:txBody>
      </p:sp>
    </p:spTree>
    <p:extLst>
      <p:ext uri="{BB962C8B-B14F-4D97-AF65-F5344CB8AC3E}">
        <p14:creationId xmlns:p14="http://schemas.microsoft.com/office/powerpoint/2010/main" val="236228793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79604</TotalTime>
  <Words>2759</Words>
  <Application>Microsoft Macintosh PowerPoint</Application>
  <PresentationFormat>On-screen Show (4:3)</PresentationFormat>
  <Paragraphs>367</Paragraphs>
  <Slides>37</Slides>
  <Notes>18</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The future is not a destination awaiting our arrival like Land’s End or Tasmania</vt:lpstr>
      <vt:lpstr>It is much more like the Great Western Railway , something we imagine, design, plan and build </vt:lpstr>
      <vt:lpstr>It is much more like the Great Western Railway , something we imagine, design, plan and build </vt:lpstr>
      <vt:lpstr>We have had 2 healthcare revolutions, with amazing impact </vt:lpstr>
      <vt:lpstr>PowerPoint Presentation</vt:lpstr>
      <vt:lpstr>PowerPoint Presentation</vt:lpstr>
      <vt:lpstr>PowerPoint Presentation</vt:lpstr>
      <vt:lpstr>PowerPoint Presentation</vt:lpstr>
      <vt:lpstr>In the next decade need and demand will increase by at least 20 % so what can we do?   Well, we need to continue to  1. Prevent disease, disability, dementia and frailty  to reduce need  2.Improve outcome by providing only effective, evidence based interventions  3. Improve outcome by increasing quality and safety of process  4.  Increase productivity by reducing cost    These measures reduce need and improve efficiency BUT we also need to increase value </vt:lpstr>
      <vt:lpstr>The Aim is triple value   </vt:lpstr>
      <vt:lpstr>PowerPoint Presentation</vt:lpstr>
      <vt:lpstr>PowerPoint Presentation</vt:lpstr>
      <vt:lpstr>Cost effectiveness is not the same as value  This does not mean good economic analysis is essential to influence policy (although it certainly helps), but good policymakers will always be asking the question ‘ what is the opportunity cost of this new initiative?’ . Policymakers also therefore can be more numerate than scientists often give them credit for, and have access to well trained statisticians.  Chris Whitty   What makes an academic paper useful for health policy? BMC Medicine (2015) 13:301</vt:lpstr>
      <vt:lpstr>PowerPoint Presentation</vt:lpstr>
      <vt:lpstr>PowerPoint Presentation</vt:lpstr>
      <vt:lpstr>PowerPoint Presentation</vt:lpstr>
      <vt:lpstr>PowerPoint Presentation</vt:lpstr>
      <vt:lpstr>We are now in the thirdhealthcare revolution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Care Archipelago</vt:lpstr>
      <vt:lpstr>The Commissioning Archipelago</vt:lpstr>
      <vt:lpstr>JURISDICTIONS              INSTITUTIONS      PROFESSIONS    REGULATORS AND INSPECTORS </vt:lpstr>
      <vt:lpstr>PowerPoint Presentation</vt:lpstr>
      <vt:lpstr>Population healthcare focuses primarily on delivering care to populations defined by a common need which may be a symptom such as breathlessness, a condition such as arthritis or a common characteristic such as frailty in old age, not on institutions , or specialties or technologies. Its  aim is to maximise value for those populations and the individuals within them  and New Models of Care are evolving to meet the needs of populations and individuals </vt:lpstr>
      <vt:lpstr>Map of Medicine - COPD</vt:lpstr>
      <vt:lpstr>PowerPoint Presentation</vt:lpstr>
    </vt:vector>
  </TitlesOfParts>
  <Company>Better Value Health Care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Muir Gray</dc:creator>
  <cp:lastModifiedBy>Muir Gray</cp:lastModifiedBy>
  <cp:revision>363</cp:revision>
  <dcterms:created xsi:type="dcterms:W3CDTF">2014-12-27T14:45:15Z</dcterms:created>
  <dcterms:modified xsi:type="dcterms:W3CDTF">2016-03-17T10:38:23Z</dcterms:modified>
</cp:coreProperties>
</file>