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6"/>
  </p:notesMasterIdLst>
  <p:sldIdLst>
    <p:sldId id="256" r:id="rId2"/>
    <p:sldId id="264" r:id="rId3"/>
    <p:sldId id="265" r:id="rId4"/>
    <p:sldId id="266" r:id="rId5"/>
    <p:sldId id="267" r:id="rId6"/>
    <p:sldId id="269" r:id="rId7"/>
    <p:sldId id="268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5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880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999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000" autoAdjust="0"/>
    <p:restoredTop sz="94627" autoAdjust="0"/>
  </p:normalViewPr>
  <p:slideViewPr>
    <p:cSldViewPr snapToGrid="0" showGuides="1">
      <p:cViewPr varScale="1">
        <p:scale>
          <a:sx n="103" d="100"/>
          <a:sy n="103" d="100"/>
        </p:scale>
        <p:origin x="-520" y="-11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2880"/>
        <p:guide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5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12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31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112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01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960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317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128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12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5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20240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9738" y="442511"/>
            <a:ext cx="1980000" cy="409956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72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774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19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9738" y="442511"/>
            <a:ext cx="1980000" cy="409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346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9738" y="442511"/>
            <a:ext cx="1980000" cy="409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89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3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72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435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07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295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4094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30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95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7922" y="435311"/>
            <a:ext cx="2767355" cy="57297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83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108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05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9738" y="442511"/>
            <a:ext cx="1980000" cy="40995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6" r:id="rId9"/>
    <p:sldLayoutId id="2147483664" r:id="rId10"/>
    <p:sldLayoutId id="2147483657" r:id="rId11"/>
    <p:sldLayoutId id="2147483654" r:id="rId12"/>
    <p:sldLayoutId id="2147483665" r:id="rId13"/>
    <p:sldLayoutId id="2147483666" r:id="rId14"/>
    <p:sldLayoutId id="2147483667" r:id="rId15"/>
    <p:sldLayoutId id="214748365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mailto:mumoquit@cochrane.org" TargetMode="Externa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ochranelibrary.com/view/0/editorials.html" TargetMode="External"/><Relationship Id="rId4" Type="http://schemas.openxmlformats.org/officeDocument/2006/relationships/hyperlink" Target="http://www.thecochranelibrary.com/view/0/collections.html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ochranelibrary.com/view/0/index.html" TargetMode="External"/><Relationship Id="rId4" Type="http://schemas.openxmlformats.org/officeDocument/2006/relationships/hyperlink" Target="http://www.cochrane.org/policy-manual/2251-derivative-publications" TargetMode="External"/><Relationship Id="rId5" Type="http://schemas.openxmlformats.org/officeDocument/2006/relationships/hyperlink" Target="http://www.cochranejournalclub.com/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researchgate.ne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anthony@cochrane.org" TargetMode="External"/><Relationship Id="rId4" Type="http://schemas.openxmlformats.org/officeDocument/2006/relationships/hyperlink" Target="mailto:tlassersson@cochrane.org" TargetMode="External"/><Relationship Id="rId5" Type="http://schemas.openxmlformats.org/officeDocument/2006/relationships/hyperlink" Target="mailto:sarah.chapman@cochrane.nhs.co.uk" TargetMode="External"/><Relationship Id="rId6" Type="http://schemas.openxmlformats.org/officeDocument/2006/relationships/hyperlink" Target="mailto:katie.abbotts@cochrane.nhs.co.uk" TargetMode="External"/><Relationship Id="rId1" Type="http://schemas.openxmlformats.org/officeDocument/2006/relationships/slideLayout" Target="../slideLayouts/slideLayout9.xml"/><Relationship Id="rId2" Type="http://schemas.openxmlformats.org/officeDocument/2006/relationships/hyperlink" Target="mailto:cead@lists.cochrane.or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Media and Dissemination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UK Symposium</a:t>
            </a:r>
          </a:p>
          <a:p>
            <a:pPr lvl="1"/>
            <a:r>
              <a:rPr lang="en-GB" dirty="0" smtClean="0"/>
              <a:t>March 2016</a:t>
            </a:r>
          </a:p>
          <a:p>
            <a:pPr lvl="1"/>
            <a:r>
              <a:rPr lang="en-GB" dirty="0" smtClean="0"/>
              <a:t>Jo </a:t>
            </a:r>
            <a:r>
              <a:rPr lang="en-GB" dirty="0" smtClean="0"/>
              <a:t>Anthony</a:t>
            </a:r>
          </a:p>
          <a:p>
            <a:pPr lvl="1"/>
            <a:r>
              <a:rPr lang="en-GB" dirty="0" smtClean="0"/>
              <a:t>Katie Abbotts</a:t>
            </a:r>
          </a:p>
          <a:p>
            <a:pPr lvl="1"/>
            <a:r>
              <a:rPr lang="en-GB" dirty="0" smtClean="0"/>
              <a:t>Sarah Chapman 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2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Tricyclics</a:t>
            </a:r>
            <a:r>
              <a:rPr lang="en-US" sz="2800" dirty="0" smtClean="0"/>
              <a:t> and related drugs for treating bedwetting in children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2275200"/>
            <a:ext cx="6875462" cy="3909600"/>
          </a:xfrm>
        </p:spPr>
        <p:txBody>
          <a:bodyPr/>
          <a:lstStyle/>
          <a:p>
            <a:r>
              <a:rPr lang="en-US" dirty="0" smtClean="0"/>
              <a:t>No press release</a:t>
            </a:r>
          </a:p>
          <a:p>
            <a:r>
              <a:rPr lang="en-US" dirty="0" smtClean="0"/>
              <a:t>Used PLS instead, sent tailored email to warm press contacts, after publication</a:t>
            </a:r>
          </a:p>
          <a:p>
            <a:r>
              <a:rPr lang="en-US" dirty="0" smtClean="0"/>
              <a:t>Daily Mail considered interview with author in Australia</a:t>
            </a:r>
          </a:p>
          <a:p>
            <a:r>
              <a:rPr lang="en-US" dirty="0" smtClean="0"/>
              <a:t>Mumsnet considered Q&amp;A chat in their forums</a:t>
            </a:r>
          </a:p>
          <a:p>
            <a:endParaRPr lang="en-US" dirty="0" smtClean="0"/>
          </a:p>
          <a:p>
            <a:r>
              <a:rPr lang="en-US" dirty="0" smtClean="0"/>
              <a:t>Results = no coverage but warm contacts for next time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5674" y="361389"/>
            <a:ext cx="4699000" cy="1578000"/>
          </a:xfrm>
        </p:spPr>
        <p:txBody>
          <a:bodyPr/>
          <a:lstStyle/>
          <a:p>
            <a:r>
              <a:rPr lang="en-US" sz="2800" dirty="0" smtClean="0"/>
              <a:t>Whole-body </a:t>
            </a:r>
            <a:r>
              <a:rPr lang="en-US" sz="2800" dirty="0" err="1" smtClean="0"/>
              <a:t>cryotherapy</a:t>
            </a:r>
            <a:r>
              <a:rPr lang="en-US" sz="2800" dirty="0" smtClean="0"/>
              <a:t> for preventing and treating muscle soreness after exercise</a:t>
            </a:r>
            <a:endParaRPr lang="en-US" sz="2800" dirty="0"/>
          </a:p>
        </p:txBody>
      </p:sp>
      <p:pic>
        <p:nvPicPr>
          <p:cNvPr id="5" name="Content Placeholder 4" descr="Screenshot 2016-02-17 11.04.2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015" r="-17015"/>
          <a:stretch>
            <a:fillRect/>
          </a:stretch>
        </p:blipFill>
        <p:spPr>
          <a:xfrm>
            <a:off x="0" y="1428923"/>
            <a:ext cx="3832941" cy="2448573"/>
          </a:xfrm>
        </p:spPr>
      </p:pic>
      <p:sp>
        <p:nvSpPr>
          <p:cNvPr id="4" name="TextBox 3"/>
          <p:cNvSpPr txBox="1"/>
          <p:nvPr/>
        </p:nvSpPr>
        <p:spPr>
          <a:xfrm>
            <a:off x="4051300" y="1968500"/>
            <a:ext cx="4495800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</a:rPr>
              <a:t>Dear All</a:t>
            </a:r>
          </a:p>
          <a:p>
            <a:endParaRPr lang="en-US" sz="800" dirty="0" smtClean="0">
              <a:latin typeface="Arial"/>
            </a:endParaRPr>
          </a:p>
          <a:p>
            <a:r>
              <a:rPr lang="en-US" sz="800" dirty="0" smtClean="0">
                <a:latin typeface="Arial"/>
              </a:rPr>
              <a:t>With the rugby world cup coming we thought it might be useful to re-share this Cochrane review with you, about </a:t>
            </a:r>
            <a:r>
              <a:rPr lang="en-US" sz="800" dirty="0" err="1" smtClean="0">
                <a:latin typeface="Arial"/>
              </a:rPr>
              <a:t>cryotherapy</a:t>
            </a:r>
            <a:r>
              <a:rPr lang="en-US" sz="800" dirty="0" smtClean="0">
                <a:latin typeface="Arial"/>
              </a:rPr>
              <a:t> or exposure to extremely cold air. This is a treatment favoured by professional sports people, but the recent Cochrane review points towards it not working. Some rugby teams are known to favour this treatment.</a:t>
            </a:r>
          </a:p>
          <a:p>
            <a:endParaRPr lang="en-US" sz="800" dirty="0" smtClean="0">
              <a:latin typeface="Arial"/>
            </a:endParaRPr>
          </a:p>
          <a:p>
            <a:endParaRPr lang="en-US" sz="800" dirty="0" smtClean="0">
              <a:latin typeface="Arial"/>
            </a:endParaRPr>
          </a:p>
          <a:p>
            <a:r>
              <a:rPr lang="en-US" sz="800" dirty="0" smtClean="0">
                <a:latin typeface="Arial"/>
              </a:rPr>
              <a:t>Author Joseph Costello, from the University of Portsmouth is available for interview.</a:t>
            </a:r>
          </a:p>
          <a:p>
            <a:endParaRPr lang="en-US" sz="800" dirty="0" smtClean="0">
              <a:latin typeface="Arial"/>
            </a:endParaRPr>
          </a:p>
          <a:p>
            <a:endParaRPr lang="en-US" sz="800" dirty="0" smtClean="0">
              <a:latin typeface="Arial"/>
            </a:endParaRPr>
          </a:p>
          <a:p>
            <a:r>
              <a:rPr lang="en-US" sz="800" dirty="0" smtClean="0">
                <a:latin typeface="Arial"/>
              </a:rPr>
              <a:t>The full review can be read here: http://www.cochrane.org/CD010789/MUSKINJ_whole-body-cryotherapy-preventing-and-treating-muscle-soreness-after-exercise?</a:t>
            </a:r>
          </a:p>
          <a:p>
            <a:endParaRPr lang="en-US" sz="800" dirty="0" smtClean="0">
              <a:latin typeface="Arial"/>
            </a:endParaRPr>
          </a:p>
          <a:p>
            <a:endParaRPr lang="en-US" sz="800" dirty="0" smtClean="0">
              <a:latin typeface="Arial"/>
            </a:endParaRPr>
          </a:p>
          <a:p>
            <a:r>
              <a:rPr lang="en-US" sz="800" dirty="0" smtClean="0">
                <a:latin typeface="Arial"/>
              </a:rPr>
              <a:t>Cochrane Podcast on this subject here: http://www.cochrane.org/podcasts/10.1002/14651858.CD010789.pub2</a:t>
            </a:r>
          </a:p>
          <a:p>
            <a:endParaRPr lang="en-US" sz="800" dirty="0" smtClean="0">
              <a:latin typeface="Arial"/>
            </a:endParaRPr>
          </a:p>
          <a:p>
            <a:r>
              <a:rPr lang="en-US" sz="800" dirty="0" smtClean="0">
                <a:latin typeface="Arial"/>
              </a:rPr>
              <a:t>Thank you, Katie Abbotts</a:t>
            </a:r>
          </a:p>
          <a:p>
            <a:r>
              <a:rPr lang="en-US" sz="800" dirty="0" smtClean="0">
                <a:latin typeface="Arial"/>
              </a:rPr>
              <a:t>Cochrane UK</a:t>
            </a:r>
          </a:p>
        </p:txBody>
      </p:sp>
      <p:pic>
        <p:nvPicPr>
          <p:cNvPr id="7" name="Picture 6" descr="Screenshot 2016-02-17 11.07.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4545144"/>
            <a:ext cx="2730500" cy="2008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100" y="5499100"/>
            <a:ext cx="3136900" cy="5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352240"/>
            <a:ext cx="2751649" cy="19469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951662" cy="632838"/>
          </a:xfrm>
        </p:spPr>
        <p:txBody>
          <a:bodyPr/>
          <a:lstStyle/>
          <a:p>
            <a:r>
              <a:rPr lang="en-US" dirty="0" smtClean="0"/>
              <a:t>Dissemination beyond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2046600"/>
            <a:ext cx="8323262" cy="3909600"/>
          </a:xfrm>
        </p:spPr>
        <p:txBody>
          <a:bodyPr/>
          <a:lstStyle/>
          <a:p>
            <a:r>
              <a:rPr lang="en-US" dirty="0" err="1" smtClean="0"/>
              <a:t>Ketogenic</a:t>
            </a:r>
            <a:r>
              <a:rPr lang="en-US" dirty="0" smtClean="0"/>
              <a:t> and other dietary treatments for epilepsy: “I will read it with interest.” </a:t>
            </a:r>
            <a:r>
              <a:rPr lang="en-US" dirty="0" err="1" smtClean="0"/>
              <a:t>Delphine</a:t>
            </a:r>
            <a:r>
              <a:rPr lang="en-US" dirty="0" smtClean="0"/>
              <a:t> van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Pauw</a:t>
            </a:r>
            <a:r>
              <a:rPr lang="en-US" dirty="0" smtClean="0"/>
              <a:t> Epilepsy Research UK.</a:t>
            </a:r>
          </a:p>
          <a:p>
            <a:endParaRPr lang="en-US" dirty="0" smtClean="0"/>
          </a:p>
          <a:p>
            <a:r>
              <a:rPr lang="en-US" dirty="0" smtClean="0"/>
              <a:t>Specific allergy immunotherapy for the treatment of atopic eczema: “We have tweeted and will pass to research team” Lisa Bickerstaff, British Skin Foundation</a:t>
            </a:r>
          </a:p>
          <a:p>
            <a:endParaRPr lang="en-US" dirty="0" smtClean="0"/>
          </a:p>
          <a:p>
            <a:r>
              <a:rPr lang="en-US" dirty="0" smtClean="0"/>
              <a:t>Cycling infrastructure (changes to the road environment) for reducing cycling injuries in cyclists: “Thank you for sending us your e-mail summary of the results of you recent research. I wonder whether you would be good enough to forward me a copy of the research / publication” Duncan </a:t>
            </a:r>
            <a:r>
              <a:rPr lang="en-US" dirty="0" err="1" smtClean="0"/>
              <a:t>Dollimore</a:t>
            </a:r>
            <a:r>
              <a:rPr lang="en-US" dirty="0" smtClean="0"/>
              <a:t>, CTC, The national cycling charity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Portion, package or tableware size for changing selection and consumption of food, alcohol and tobacco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2275200"/>
            <a:ext cx="7192962" cy="3909600"/>
          </a:xfrm>
        </p:spPr>
        <p:txBody>
          <a:bodyPr/>
          <a:lstStyle/>
          <a:p>
            <a:r>
              <a:rPr lang="en-US" dirty="0" smtClean="0"/>
              <a:t>Author contacted central team many months ahead</a:t>
            </a:r>
          </a:p>
          <a:p>
            <a:r>
              <a:rPr lang="en-US" dirty="0" smtClean="0"/>
              <a:t>A full dissemination plan was made with input from authors, </a:t>
            </a:r>
            <a:r>
              <a:rPr lang="en-US" dirty="0" err="1" smtClean="0"/>
              <a:t>Uni</a:t>
            </a:r>
            <a:r>
              <a:rPr lang="en-US" dirty="0" smtClean="0"/>
              <a:t> of Cambridge press office, PR agency as well as Cochrane UK and wider collaboration team</a:t>
            </a:r>
          </a:p>
          <a:p>
            <a:r>
              <a:rPr lang="en-US" dirty="0" smtClean="0"/>
              <a:t>Allowed time to develop longer lead assets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 err="1" smtClean="0"/>
              <a:t>infographics</a:t>
            </a:r>
            <a:r>
              <a:rPr lang="en-US" dirty="0" smtClean="0"/>
              <a:t>, blogs, podcasts – all ready for publication date</a:t>
            </a:r>
          </a:p>
          <a:p>
            <a:r>
              <a:rPr lang="en-US" dirty="0" smtClean="0"/>
              <a:t>Two media spokespeople available</a:t>
            </a:r>
          </a:p>
          <a:p>
            <a:r>
              <a:rPr lang="en-US" dirty="0" smtClean="0"/>
              <a:t>International media outreach resulting in coverage in most UK national papers and international TV coverage</a:t>
            </a:r>
          </a:p>
          <a:p>
            <a:r>
              <a:rPr lang="en-US" dirty="0" smtClean="0"/>
              <a:t>Highest viewed Cochrane review in 2015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99" y="211974"/>
            <a:ext cx="2806147" cy="16549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673200"/>
            <a:ext cx="6120000" cy="632838"/>
          </a:xfrm>
        </p:spPr>
        <p:txBody>
          <a:bodyPr/>
          <a:lstStyle/>
          <a:p>
            <a:r>
              <a:rPr lang="en-US" sz="2800" dirty="0" smtClean="0"/>
              <a:t>Water fluoridation for the prevention of dental caries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 press release, but key messages agreed and drafted </a:t>
            </a:r>
          </a:p>
          <a:p>
            <a:r>
              <a:rPr lang="en-US" dirty="0" smtClean="0"/>
              <a:t>Final draft of review available for media under embargo</a:t>
            </a:r>
          </a:p>
          <a:p>
            <a:r>
              <a:rPr lang="en-US" dirty="0" smtClean="0"/>
              <a:t>Tailored email drafted and sent ahead of publication to key contacts at New York Times, Guardian, dental press</a:t>
            </a:r>
          </a:p>
          <a:p>
            <a:r>
              <a:rPr lang="en-US" dirty="0" smtClean="0"/>
              <a:t>Cochrane Central team alert international </a:t>
            </a:r>
            <a:r>
              <a:rPr lang="en-US" dirty="0" err="1" smtClean="0"/>
              <a:t>comms</a:t>
            </a:r>
            <a:r>
              <a:rPr lang="en-US" dirty="0" smtClean="0"/>
              <a:t> team to send to contacts</a:t>
            </a:r>
          </a:p>
          <a:p>
            <a:r>
              <a:rPr lang="en-US" dirty="0" smtClean="0"/>
              <a:t>UK Cochrane centre set up dental press list</a:t>
            </a:r>
          </a:p>
          <a:p>
            <a:r>
              <a:rPr lang="en-US" dirty="0" smtClean="0"/>
              <a:t>Highlights: The Dentist, Dentistry, BDJ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8200" y="1803400"/>
            <a:ext cx="3225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38" y="2275200"/>
            <a:ext cx="6120000" cy="3909600"/>
          </a:xfrm>
        </p:spPr>
        <p:txBody>
          <a:bodyPr/>
          <a:lstStyle/>
          <a:p>
            <a:r>
              <a:rPr lang="en-US" dirty="0" smtClean="0"/>
              <a:t>Trust but assist the process, news worthy reviews will be picked up by the central team and identified for press release and media push </a:t>
            </a:r>
          </a:p>
          <a:p>
            <a:endParaRPr lang="en-US" dirty="0" smtClean="0"/>
          </a:p>
          <a:p>
            <a:r>
              <a:rPr lang="en-US" dirty="0" smtClean="0"/>
              <a:t>Advance notice is welcome and important – contact Jo Anthony</a:t>
            </a:r>
          </a:p>
          <a:p>
            <a:endParaRPr lang="en-US" dirty="0" smtClean="0"/>
          </a:p>
          <a:p>
            <a:r>
              <a:rPr lang="en-US" dirty="0" smtClean="0"/>
              <a:t>Niche reviews with strong findings – remember there is an audience for every review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6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04" y="2321811"/>
            <a:ext cx="4467796" cy="1458189"/>
          </a:xfrm>
        </p:spPr>
        <p:txBody>
          <a:bodyPr/>
          <a:lstStyle/>
          <a:p>
            <a:r>
              <a:rPr lang="en-GB" dirty="0"/>
              <a:t>Review dissemination and Cochrane UK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199"/>
            <a:ext cx="4117862" cy="1108735"/>
          </a:xfrm>
        </p:spPr>
        <p:txBody>
          <a:bodyPr/>
          <a:lstStyle/>
          <a:p>
            <a:r>
              <a:rPr lang="en-GB" dirty="0"/>
              <a:t>Sarah Chapman</a:t>
            </a:r>
          </a:p>
          <a:p>
            <a:r>
              <a:rPr lang="en-GB" b="0" dirty="0"/>
              <a:t>MEs meeting</a:t>
            </a:r>
          </a:p>
          <a:p>
            <a:r>
              <a:rPr lang="en-GB" b="0" dirty="0"/>
              <a:t>Cochrane Birmingham</a:t>
            </a:r>
          </a:p>
          <a:p>
            <a:pPr lvl="1"/>
            <a:r>
              <a:rPr lang="en-GB" dirty="0"/>
              <a:t>March 2016</a:t>
            </a:r>
          </a:p>
        </p:txBody>
      </p:sp>
      <p:pic>
        <p:nvPicPr>
          <p:cNvPr id="7" name="Picture Placeholder 6" descr="iStock_000014449204_Medium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694" r="5694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91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won’t be answering your call!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800" dirty="0" smtClean="0"/>
              <a:t>But there are many other ways to reach me! </a:t>
            </a:r>
            <a:endParaRPr lang="en-GB" sz="1800" dirty="0"/>
          </a:p>
        </p:txBody>
      </p:sp>
      <p:pic>
        <p:nvPicPr>
          <p:cNvPr id="7" name="Picture Placeholder 6" descr="vintage nurse talking on the phone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8395" b="8395"/>
          <a:stretch>
            <a:fillRect/>
          </a:stretch>
        </p:blipFill>
        <p:spPr/>
      </p:pic>
      <p:sp>
        <p:nvSpPr>
          <p:cNvPr id="9" name="Oval Callout 8"/>
          <p:cNvSpPr/>
          <p:nvPr/>
        </p:nvSpPr>
        <p:spPr>
          <a:xfrm>
            <a:off x="6684004" y="2899055"/>
            <a:ext cx="2180961" cy="1872843"/>
          </a:xfrm>
          <a:prstGeom prst="wedgeEllipseCallout">
            <a:avLst>
              <a:gd name="adj1" fmla="val -236026"/>
              <a:gd name="adj2" fmla="val 14037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63613" y="3206920"/>
            <a:ext cx="1962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have no idea what you’re saying! I’ll hand you to Therese…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50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7" y="1317600"/>
            <a:ext cx="8078839" cy="632838"/>
          </a:xfrm>
        </p:spPr>
        <p:txBody>
          <a:bodyPr/>
          <a:lstStyle/>
          <a:p>
            <a:r>
              <a:rPr lang="en-US" dirty="0" smtClean="0"/>
              <a:t>Dissemination beyond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be…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Part of a joint plan (CRG, CEAD, Cochrane UK)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Initiated by us at Cochrane UK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Initiated by you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8131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7" y="1317600"/>
            <a:ext cx="7001189" cy="632838"/>
          </a:xfrm>
        </p:spPr>
        <p:txBody>
          <a:bodyPr/>
          <a:lstStyle/>
          <a:p>
            <a:r>
              <a:rPr lang="en-GB" dirty="0" smtClean="0"/>
              <a:t>Dissemination initiated by us at Cochrane UK</a:t>
            </a:r>
            <a:endParaRPr lang="en-GB" dirty="0"/>
          </a:p>
        </p:txBody>
      </p:sp>
      <p:pic>
        <p:nvPicPr>
          <p:cNvPr id="4" name="Picture 3" descr="shutterstock_vintage cam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829904" y="2619775"/>
            <a:ext cx="3048000" cy="2325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218" y="2437260"/>
            <a:ext cx="2437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D64"/>
                </a:solidFill>
              </a:rPr>
              <a:t>Weekly meeting to discuss </a:t>
            </a:r>
          </a:p>
          <a:p>
            <a:r>
              <a:rPr lang="en-US" dirty="0">
                <a:solidFill>
                  <a:srgbClr val="002D64"/>
                </a:solidFill>
              </a:rPr>
              <a:t>e</a:t>
            </a:r>
            <a:r>
              <a:rPr lang="en-US" dirty="0" smtClean="0">
                <a:solidFill>
                  <a:srgbClr val="002D64"/>
                </a:solidFill>
              </a:rPr>
              <a:t>mbargoed/published reviews</a:t>
            </a:r>
            <a:endParaRPr lang="en-US" dirty="0">
              <a:solidFill>
                <a:srgbClr val="002D6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875" y="4335757"/>
            <a:ext cx="219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Relevance for UK?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4092" y="5836596"/>
            <a:ext cx="3867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it fit any of our Everyday series?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8521" y="5105418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Suitable for a forthcoming campaign (4 per year)?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787" y="2257673"/>
            <a:ext cx="116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Blogshot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27420" y="3040160"/>
            <a:ext cx="2109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Blog?</a:t>
            </a:r>
          </a:p>
          <a:p>
            <a:r>
              <a:rPr lang="en-US" dirty="0" smtClean="0"/>
              <a:t>Evidently Cochrane</a:t>
            </a:r>
          </a:p>
          <a:p>
            <a:r>
              <a:rPr lang="en-US" dirty="0" smtClean="0"/>
              <a:t>S4BE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39573" y="194980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Tweet?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26509" y="4630794"/>
            <a:ext cx="3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Anne links with other reviews, guidelines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63273" y="5746803"/>
            <a:ext cx="704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Katie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23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Dissemination Objective 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Goal 3: </a:t>
            </a:r>
            <a:r>
              <a:rPr lang="en-GB" i="1" dirty="0" smtClean="0"/>
              <a:t>Strategy to 2020</a:t>
            </a:r>
          </a:p>
          <a:p>
            <a:r>
              <a:rPr lang="en-GB" b="1" i="1" dirty="0"/>
              <a:t>To make Cochrane the ‘home of evidence’ to inform </a:t>
            </a:r>
            <a:r>
              <a:rPr lang="en-GB" b="1" i="1" dirty="0" smtClean="0"/>
              <a:t>health decision </a:t>
            </a:r>
            <a:r>
              <a:rPr lang="en-GB" b="1" i="1" dirty="0"/>
              <a:t>making, build greater recognition of our work, </a:t>
            </a:r>
            <a:r>
              <a:rPr lang="en-GB" b="1" i="1" dirty="0" smtClean="0"/>
              <a:t>and become </a:t>
            </a:r>
            <a:r>
              <a:rPr lang="en-GB" b="1" i="1" dirty="0"/>
              <a:t>the leading advocate for evidence-informed </a:t>
            </a:r>
            <a:r>
              <a:rPr lang="en-GB" b="1" i="1" dirty="0" smtClean="0"/>
              <a:t>health care</a:t>
            </a:r>
            <a:r>
              <a:rPr lang="en-GB" b="1" i="1" dirty="0"/>
              <a:t>.</a:t>
            </a:r>
          </a:p>
          <a:p>
            <a:r>
              <a:rPr lang="en-GB" dirty="0" smtClean="0"/>
              <a:t>Targeted </a:t>
            </a:r>
            <a:r>
              <a:rPr lang="en-GB" dirty="0"/>
              <a:t>knowledge transfer of Cochrane evidence and content in order to communicate the difference and impact Cochrane Reviews make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There is an audience for every Cochrane Review, however small.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50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17" y="987732"/>
            <a:ext cx="8784783" cy="1180777"/>
          </a:xfrm>
        </p:spPr>
        <p:txBody>
          <a:bodyPr/>
          <a:lstStyle/>
          <a:p>
            <a:r>
              <a:rPr lang="en-GB" sz="2800" dirty="0" smtClean="0"/>
              <a:t>How we disseminate </a:t>
            </a:r>
            <a:br>
              <a:rPr lang="en-GB" sz="2800" dirty="0" smtClean="0"/>
            </a:br>
            <a:r>
              <a:rPr lang="en-GB" sz="2800" dirty="0" smtClean="0"/>
              <a:t>through social (&amp; other)</a:t>
            </a:r>
            <a:br>
              <a:rPr lang="en-GB" sz="2800" dirty="0" smtClean="0"/>
            </a:br>
            <a:r>
              <a:rPr lang="en-GB" sz="2800" dirty="0" smtClean="0"/>
              <a:t>media</a:t>
            </a:r>
            <a:endParaRPr lang="en-GB" sz="2800" dirty="0"/>
          </a:p>
        </p:txBody>
      </p:sp>
      <p:pic>
        <p:nvPicPr>
          <p:cNvPr id="4" name="Content Placeholder 3" descr="Nutrition in multi pregnancies blogshot EEMidwifery Jan 16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4223" t="1968" r="-400" b="-1968"/>
          <a:stretch/>
        </p:blipFill>
        <p:spPr>
          <a:xfrm>
            <a:off x="4926406" y="645470"/>
            <a:ext cx="3422186" cy="1719186"/>
          </a:xfrm>
        </p:spPr>
      </p:pic>
      <p:pic>
        <p:nvPicPr>
          <p:cNvPr id="5" name="Picture 4" descr="EC nursing Screen Shot 2015-06-15 at 14.35.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82579" y="2167879"/>
            <a:ext cx="3088021" cy="2935686"/>
          </a:xfrm>
          <a:prstGeom prst="rect">
            <a:avLst/>
          </a:prstGeom>
        </p:spPr>
      </p:pic>
      <p:pic>
        <p:nvPicPr>
          <p:cNvPr id="6" name="Picture 5" descr="Pinterest Cochrane U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59627" y="2539881"/>
            <a:ext cx="3833718" cy="2126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584" y="631122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76779" y="41305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Pinterest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25802" y="6324048"/>
            <a:ext cx="104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LinkedIn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98719" y="5477421"/>
            <a:ext cx="210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Evidently Cochrane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80357" y="566983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S4BE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43150" y="6016182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Cochrane UK website</a:t>
            </a:r>
          </a:p>
          <a:p>
            <a:r>
              <a:rPr lang="en-US" dirty="0" smtClean="0"/>
              <a:t>(&amp; other Cochrane sites)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5800" y="561852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blogs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5337" y="540045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blogshots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3168" y="496431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pins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9912" y="5426109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newsletters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9109" y="6373219"/>
            <a:ext cx="150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tweetchats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5961" y="6349703"/>
            <a:ext cx="88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tweets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4236" y="593921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Journal articles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3328" y="5939218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Tweets (planned &amp; responsive)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74751" y="487451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partnerships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50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98" y="1146512"/>
            <a:ext cx="4567189" cy="526566"/>
          </a:xfrm>
        </p:spPr>
        <p:txBody>
          <a:bodyPr/>
          <a:lstStyle/>
          <a:p>
            <a:r>
              <a:rPr lang="en-GB" sz="2800" dirty="0" smtClean="0"/>
              <a:t>Evidence for Everyday series</a:t>
            </a:r>
            <a:endParaRPr lang="en-GB" sz="2800" dirty="0"/>
          </a:p>
        </p:txBody>
      </p:sp>
      <p:pic>
        <p:nvPicPr>
          <p:cNvPr id="6" name="Picture 5" descr="Pinterest Cochrane U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116689" y="872283"/>
            <a:ext cx="3515144" cy="194980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2971" y="1988291"/>
            <a:ext cx="451587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#</a:t>
            </a:r>
            <a:r>
              <a:rPr lang="en-US" dirty="0" err="1" smtClean="0"/>
              <a:t>EENursing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#</a:t>
            </a:r>
            <a:r>
              <a:rPr lang="en-US" dirty="0" err="1" smtClean="0"/>
              <a:t>EEMidwifery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#</a:t>
            </a:r>
            <a:r>
              <a:rPr lang="en-US" dirty="0" err="1" smtClean="0"/>
              <a:t>EEHealthChoices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#</a:t>
            </a:r>
            <a:r>
              <a:rPr lang="en-US" dirty="0" err="1" smtClean="0"/>
              <a:t>EEAlliedHealth</a:t>
            </a:r>
            <a:r>
              <a:rPr lang="en-US" dirty="0" smtClean="0"/>
              <a:t> launching on 6</a:t>
            </a:r>
            <a:r>
              <a:rPr lang="en-US" baseline="30000" dirty="0" smtClean="0"/>
              <a:t>th</a:t>
            </a:r>
            <a:r>
              <a:rPr lang="en-US" dirty="0" smtClean="0"/>
              <a:t> June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24" name="Double Wave 23"/>
          <p:cNvSpPr/>
          <p:nvPr/>
        </p:nvSpPr>
        <p:spPr>
          <a:xfrm>
            <a:off x="384874" y="1757393"/>
            <a:ext cx="4631335" cy="1731737"/>
          </a:xfrm>
          <a:prstGeom prst="doubleWave">
            <a:avLst>
              <a:gd name="adj1" fmla="val 6250"/>
              <a:gd name="adj2" fmla="val -1662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9411" y="3720029"/>
            <a:ext cx="6940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Why?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Targeted dissemination &amp; content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Opportunity for partnerships e.g. </a:t>
            </a:r>
            <a:r>
              <a:rPr lang="en-US" i="1" dirty="0" smtClean="0">
                <a:solidFill>
                  <a:srgbClr val="000000"/>
                </a:solidFill>
              </a:rPr>
              <a:t>The </a:t>
            </a:r>
            <a:r>
              <a:rPr lang="en-US" i="1" dirty="0" err="1" smtClean="0">
                <a:solidFill>
                  <a:srgbClr val="000000"/>
                </a:solidFill>
              </a:rPr>
              <a:t>Practising</a:t>
            </a:r>
            <a:r>
              <a:rPr lang="en-US" i="1" dirty="0" smtClean="0">
                <a:solidFill>
                  <a:srgbClr val="000000"/>
                </a:solidFill>
              </a:rPr>
              <a:t> Midwife</a:t>
            </a:r>
            <a:r>
              <a:rPr lang="en-US" dirty="0" smtClean="0">
                <a:solidFill>
                  <a:srgbClr val="000000"/>
                </a:solidFill>
              </a:rPr>
              <a:t>, The RCN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217" y="4951485"/>
            <a:ext cx="28865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What?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Blogs &amp; </a:t>
            </a:r>
            <a:r>
              <a:rPr lang="en-US" dirty="0" err="1" smtClean="0"/>
              <a:t>blogshots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Tweetchats</a:t>
            </a:r>
            <a:r>
              <a:rPr lang="en-US" dirty="0"/>
              <a:t>?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Articles?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463878" y="5079762"/>
            <a:ext cx="51445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What can you do?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Tell us about reviews that could fit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Help share our blogs/</a:t>
            </a:r>
            <a:r>
              <a:rPr lang="en-US" dirty="0" err="1" smtClean="0">
                <a:solidFill>
                  <a:srgbClr val="000000"/>
                </a:solidFill>
              </a:rPr>
              <a:t>blogshots</a:t>
            </a:r>
            <a:r>
              <a:rPr lang="en-US" dirty="0" smtClean="0">
                <a:solidFill>
                  <a:srgbClr val="000000"/>
                </a:solidFill>
              </a:rPr>
              <a:t> through your own dissemination channels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14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Blogshots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Shared on Twitter, Facebook, </a:t>
            </a:r>
            <a:r>
              <a:rPr lang="en-US" dirty="0" err="1" smtClean="0">
                <a:solidFill>
                  <a:srgbClr val="000000"/>
                </a:solidFill>
              </a:rPr>
              <a:t>Pinterest</a:t>
            </a:r>
            <a:r>
              <a:rPr lang="en-US" dirty="0" smtClean="0">
                <a:solidFill>
                  <a:srgbClr val="000000"/>
                </a:solidFill>
              </a:rPr>
              <a:t> and Cochrane UK website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Standard template plus adapted versions for each series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#</a:t>
            </a:r>
            <a:r>
              <a:rPr lang="en-US" dirty="0" err="1" smtClean="0">
                <a:solidFill>
                  <a:srgbClr val="000000"/>
                </a:solidFill>
              </a:rPr>
              <a:t>EEHealthChoices</a:t>
            </a:r>
            <a:r>
              <a:rPr lang="en-US" dirty="0" smtClean="0">
                <a:solidFill>
                  <a:srgbClr val="000000"/>
                </a:solidFill>
              </a:rPr>
              <a:t> template is different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We only use reviews that have </a:t>
            </a:r>
            <a:r>
              <a:rPr lang="en-US" dirty="0" err="1" smtClean="0">
                <a:solidFill>
                  <a:srgbClr val="000000"/>
                </a:solidFill>
              </a:rPr>
              <a:t>SoF</a:t>
            </a:r>
            <a:r>
              <a:rPr lang="en-US" dirty="0" smtClean="0">
                <a:solidFill>
                  <a:srgbClr val="000000"/>
                </a:solidFill>
              </a:rPr>
              <a:t> tables with GRADE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You can make your own! Download a </a:t>
            </a:r>
            <a:r>
              <a:rPr lang="en-US" dirty="0" err="1" smtClean="0">
                <a:solidFill>
                  <a:srgbClr val="000000"/>
                </a:solidFill>
              </a:rPr>
              <a:t>blogshot</a:t>
            </a:r>
            <a:r>
              <a:rPr lang="en-US" dirty="0" smtClean="0">
                <a:solidFill>
                  <a:srgbClr val="000000"/>
                </a:solidFill>
              </a:rPr>
              <a:t> template in your Group’s </a:t>
            </a:r>
            <a:r>
              <a:rPr lang="en-US" dirty="0" err="1" smtClean="0">
                <a:solidFill>
                  <a:srgbClr val="000000"/>
                </a:solidFill>
              </a:rPr>
              <a:t>colour</a:t>
            </a:r>
            <a:r>
              <a:rPr lang="en-US" dirty="0" smtClean="0">
                <a:solidFill>
                  <a:srgbClr val="000000"/>
                </a:solidFill>
              </a:rPr>
              <a:t> from the brand page under ‘Community Templates. Email to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mumoquit@cochrane.org</a:t>
            </a:r>
            <a:r>
              <a:rPr lang="en-US" dirty="0" smtClean="0">
                <a:solidFill>
                  <a:srgbClr val="000000"/>
                </a:solidFill>
              </a:rPr>
              <a:t> for sharing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 descr="Antihistamines for common cold EEHealthChoices blgoshot Feb 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10604" y="0"/>
            <a:ext cx="4833395" cy="209091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89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8066010" cy="632838"/>
          </a:xfrm>
        </p:spPr>
        <p:txBody>
          <a:bodyPr/>
          <a:lstStyle/>
          <a:p>
            <a:r>
              <a:rPr lang="en-US" dirty="0" smtClean="0"/>
              <a:t>When you spot a story, we might be able to help!</a:t>
            </a:r>
            <a:endParaRPr lang="en-US" dirty="0"/>
          </a:p>
        </p:txBody>
      </p:sp>
      <p:pic>
        <p:nvPicPr>
          <p:cNvPr id="6" name="Content Placeholder 5" descr="unspecified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192" r="2192"/>
          <a:stretch>
            <a:fillRect/>
          </a:stretch>
        </p:blipFill>
        <p:spPr>
          <a:xfrm>
            <a:off x="3232954" y="1531196"/>
            <a:ext cx="5559062" cy="3551260"/>
          </a:xfrm>
        </p:spPr>
      </p:pic>
      <p:sp>
        <p:nvSpPr>
          <p:cNvPr id="7" name="TextBox 6"/>
          <p:cNvSpPr txBox="1"/>
          <p:nvPr/>
        </p:nvSpPr>
        <p:spPr>
          <a:xfrm>
            <a:off x="487509" y="2013946"/>
            <a:ext cx="23990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Lindsey suggested this topical item with relevant Cochrane evidence</a:t>
            </a:r>
          </a:p>
          <a:p>
            <a:endParaRPr lang="en-US" dirty="0"/>
          </a:p>
          <a:p>
            <a:r>
              <a:rPr lang="en-US" dirty="0" smtClean="0"/>
              <a:t>I blogged it, rescheduling the planned blog</a:t>
            </a:r>
          </a:p>
          <a:p>
            <a:endParaRPr lang="en-US" dirty="0"/>
          </a:p>
          <a:p>
            <a:r>
              <a:rPr lang="en-US" dirty="0" smtClean="0"/>
              <a:t>Alert &amp; available on publication day </a:t>
            </a:r>
          </a:p>
          <a:p>
            <a:endParaRPr lang="en-US" dirty="0"/>
          </a:p>
          <a:p>
            <a:r>
              <a:rPr lang="en-US" dirty="0" smtClean="0"/>
              <a:t>Mail journalist tweeted to ask to use the story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193790" y="6285565"/>
            <a:ext cx="1282919" cy="89793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omic book boo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30658" y="4978741"/>
            <a:ext cx="3784609" cy="187925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5799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know if we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21" y="2134096"/>
            <a:ext cx="6120000" cy="3909600"/>
          </a:xfrm>
        </p:spPr>
        <p:txBody>
          <a:bodyPr/>
          <a:lstStyle/>
          <a:p>
            <a:r>
              <a:rPr lang="en-US" dirty="0" smtClean="0"/>
              <a:t>(Just don’t phone!)</a:t>
            </a:r>
            <a:endParaRPr lang="en-US" dirty="0"/>
          </a:p>
        </p:txBody>
      </p:sp>
      <p:pic>
        <p:nvPicPr>
          <p:cNvPr id="5" name="Picture 4" descr="vintage woman writing let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155979" y="2106232"/>
            <a:ext cx="3516012" cy="453678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791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52" y="927278"/>
            <a:ext cx="6092386" cy="1347922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u="sng" dirty="0" smtClean="0"/>
              <a:t>Formal </a:t>
            </a:r>
            <a:r>
              <a:rPr lang="en-GB" u="sng" dirty="0"/>
              <a:t>Cochrane Review dissemination </a:t>
            </a:r>
            <a:r>
              <a:rPr lang="en-GB" u="sng" dirty="0" smtClean="0"/>
              <a:t>channels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Global </a:t>
            </a:r>
            <a:r>
              <a:rPr lang="en-GB" dirty="0"/>
              <a:t>Press release.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Targeted dissemination: PA wires news story/</a:t>
            </a:r>
            <a:r>
              <a:rPr lang="en-GB" dirty="0" err="1" smtClean="0"/>
              <a:t>Buzzfeed</a:t>
            </a: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Podcast (usually recorded by one or more authors).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Social media activity (via The Cochrane Library Facebook </a:t>
            </a:r>
            <a:r>
              <a:rPr lang="en-GB" dirty="0" smtClean="0"/>
              <a:t>and @</a:t>
            </a:r>
            <a:r>
              <a:rPr lang="en-GB" dirty="0" err="1" smtClean="0"/>
              <a:t>CochraneLibrary</a:t>
            </a:r>
            <a:r>
              <a:rPr lang="en-GB" dirty="0" smtClean="0"/>
              <a:t> Twitter account).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Featured in a </a:t>
            </a:r>
            <a:r>
              <a:rPr lang="en-GB" dirty="0">
                <a:hlinkClick r:id="rId3"/>
              </a:rPr>
              <a:t>Cochrane </a:t>
            </a:r>
            <a:r>
              <a:rPr lang="en-GB" u="sng" dirty="0">
                <a:hlinkClick r:id="rId3"/>
              </a:rPr>
              <a:t>CDSR editorial</a:t>
            </a:r>
            <a:r>
              <a:rPr lang="en-GB" dirty="0"/>
              <a:t> (and possibly accompanied by a </a:t>
            </a:r>
            <a:r>
              <a:rPr lang="en-GB" u="sng" dirty="0">
                <a:hlinkClick r:id="rId4"/>
              </a:rPr>
              <a:t>Special Collection</a:t>
            </a:r>
            <a:r>
              <a:rPr lang="en-GB" dirty="0"/>
              <a:t>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23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52" y="927278"/>
            <a:ext cx="6092386" cy="1347922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u="sng" dirty="0" smtClean="0"/>
              <a:t>Formal </a:t>
            </a:r>
            <a:r>
              <a:rPr lang="en-GB" u="sng" dirty="0"/>
              <a:t>Cochrane Review dissemination </a:t>
            </a:r>
            <a:r>
              <a:rPr lang="en-GB" u="sng" dirty="0" smtClean="0"/>
              <a:t>activities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852" y="2597172"/>
            <a:ext cx="6277465" cy="4582800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Included </a:t>
            </a:r>
            <a:r>
              <a:rPr lang="en-GB" dirty="0"/>
              <a:t>in the list of New &amp; Highlighted Cochrane Reviews on </a:t>
            </a:r>
            <a:r>
              <a:rPr lang="en-GB" u="sng" dirty="0">
                <a:hlinkClick r:id="rId3"/>
              </a:rPr>
              <a:t>The Cochrane Library homepage</a:t>
            </a:r>
            <a:r>
              <a:rPr lang="en-GB" dirty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A featured Cochrane Review on the </a:t>
            </a:r>
            <a:r>
              <a:rPr lang="en-GB" u="sng" dirty="0">
                <a:hlinkClick r:id="rId4"/>
              </a:rPr>
              <a:t>Cochrane.org homepage</a:t>
            </a:r>
            <a:r>
              <a:rPr lang="en-GB" dirty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Listing as a highlight in Wiley’s monthly round up marketing email to subscribers.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u="sng" dirty="0">
                <a:hlinkClick r:id="rId5"/>
              </a:rPr>
              <a:t>Cochrane Journal Club</a:t>
            </a:r>
            <a:r>
              <a:rPr lang="en-GB" dirty="0"/>
              <a:t> (including a podcast and slide-set).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Inclusion in The Cochrane Library iPad edition – monthly.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18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764406"/>
            <a:ext cx="5819394" cy="186032"/>
          </a:xfrm>
        </p:spPr>
        <p:txBody>
          <a:bodyPr/>
          <a:lstStyle/>
          <a:p>
            <a:r>
              <a:rPr lang="en-GB" u="sng" dirty="0"/>
              <a:t>Other things to think about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530" y="2159291"/>
            <a:ext cx="6120000" cy="3909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Share </a:t>
            </a:r>
            <a:r>
              <a:rPr lang="en-GB" sz="1800" dirty="0"/>
              <a:t>your review with other researchers via </a:t>
            </a:r>
            <a:r>
              <a:rPr lang="en-GB" sz="1800" dirty="0" err="1"/>
              <a:t>ResearchGate</a:t>
            </a:r>
            <a:r>
              <a:rPr lang="en-GB" sz="1800" dirty="0"/>
              <a:t> (</a:t>
            </a:r>
            <a:r>
              <a:rPr lang="en-GB" sz="1800" u="sng" dirty="0">
                <a:hlinkClick r:id="rId2"/>
              </a:rPr>
              <a:t>http://www.researchgate.net/</a:t>
            </a:r>
            <a:r>
              <a:rPr lang="en-GB" sz="1800" dirty="0"/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Translating the research into other languages.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Please make use of your institution’s public relations </a:t>
            </a:r>
            <a:r>
              <a:rPr lang="en-GB" sz="1800" dirty="0" smtClean="0"/>
              <a:t>policy and media unit.</a:t>
            </a:r>
            <a:endParaRPr lang="en-GB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/>
              <a:t>Please think about requesting that stakeholders disseminate your review through their master contact list.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Is your review a co-publication? </a:t>
            </a:r>
            <a:endParaRPr lang="en-GB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Think </a:t>
            </a:r>
            <a:r>
              <a:rPr lang="en-GB" sz="1800" b="1" dirty="0"/>
              <a:t>about your dissemination pre and post publication</a:t>
            </a:r>
            <a:r>
              <a:rPr lang="en-GB" sz="1800" dirty="0"/>
              <a:t> and </a:t>
            </a:r>
            <a:r>
              <a:rPr lang="en-GB" sz="1800" dirty="0" smtClean="0"/>
              <a:t>use as many channels as you can!</a:t>
            </a:r>
            <a:r>
              <a:rPr lang="en-GB" sz="1800" dirty="0"/>
              <a:t> </a:t>
            </a:r>
            <a:r>
              <a:rPr lang="en-GB" sz="1800" b="1" dirty="0"/>
              <a:t> </a:t>
            </a:r>
            <a:endParaRPr lang="en-GB" sz="18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Make use of the Cochrane Dissemination process. 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051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80" y="1815921"/>
            <a:ext cx="5819394" cy="186032"/>
          </a:xfrm>
        </p:spPr>
        <p:txBody>
          <a:bodyPr/>
          <a:lstStyle/>
          <a:p>
            <a:r>
              <a:rPr lang="en-GB" u="sng" dirty="0" smtClean="0"/>
              <a:t>Resources available to you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530" y="2159291"/>
            <a:ext cx="6120000" cy="3909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Cochrane Dissemination checklist – the process.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Cochrane ‘how to’ document - Press Release and Top Tips for media engagement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Cochrane Dissemination Brief – new for 2016.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Please </a:t>
            </a:r>
            <a:r>
              <a:rPr lang="en-GB" dirty="0"/>
              <a:t>make use of your institution’s public relations </a:t>
            </a:r>
            <a:r>
              <a:rPr lang="en-GB" dirty="0" smtClean="0"/>
              <a:t>policy and media unit.</a:t>
            </a: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CEAD and CEU support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Translating </a:t>
            </a:r>
            <a:r>
              <a:rPr lang="en-GB" dirty="0"/>
              <a:t>the research into other languages</a:t>
            </a:r>
            <a:r>
              <a:rPr lang="en-GB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Get in touch as early as you can in the editorial process.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946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Who do you go to?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831" y="2013859"/>
            <a:ext cx="6120000" cy="3909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Media and Dissemination</a:t>
            </a:r>
            <a:r>
              <a:rPr lang="en-GB" dirty="0" smtClean="0"/>
              <a:t>: </a:t>
            </a:r>
          </a:p>
          <a:p>
            <a:r>
              <a:rPr lang="en-GB" dirty="0"/>
              <a:t>	</a:t>
            </a:r>
            <a:r>
              <a:rPr lang="en-GB" dirty="0" smtClean="0"/>
              <a:t>Communication and External Affairs Department 	(CEAD) </a:t>
            </a:r>
            <a:r>
              <a:rPr lang="en-GB" u="sng" dirty="0">
                <a:hlinkClick r:id="rId2"/>
              </a:rPr>
              <a:t>cead@lists.cochrane.org</a:t>
            </a:r>
            <a:endParaRPr lang="en-GB" dirty="0"/>
          </a:p>
          <a:p>
            <a:r>
              <a:rPr lang="en-GB" dirty="0" smtClean="0"/>
              <a:t>	Jo </a:t>
            </a:r>
            <a:r>
              <a:rPr lang="en-GB" dirty="0"/>
              <a:t>Anthony: </a:t>
            </a:r>
            <a:r>
              <a:rPr lang="en-GB" u="sng" dirty="0">
                <a:hlinkClick r:id="rId3"/>
              </a:rPr>
              <a:t>janthony@cochrane.org</a:t>
            </a:r>
            <a:endParaRPr lang="en-GB" dirty="0"/>
          </a:p>
          <a:p>
            <a:r>
              <a:rPr lang="en-GB" dirty="0" smtClean="0"/>
              <a:t>	CEU: Toby Lasserson: </a:t>
            </a:r>
            <a:r>
              <a:rPr lang="en-GB" dirty="0" smtClean="0">
                <a:hlinkClick r:id="rId4"/>
              </a:rPr>
              <a:t>tlassersson@cochrane.org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Blogs: </a:t>
            </a:r>
            <a:r>
              <a:rPr lang="en-GB" dirty="0" smtClean="0"/>
              <a:t>Evidently Cochrane/</a:t>
            </a:r>
            <a:r>
              <a:rPr lang="en-GB" dirty="0" err="1" smtClean="0"/>
              <a:t>Blogshots</a:t>
            </a:r>
            <a:r>
              <a:rPr lang="en-GB" dirty="0" smtClean="0"/>
              <a:t>/UK social media  </a:t>
            </a:r>
          </a:p>
          <a:p>
            <a:r>
              <a:rPr lang="en-GB" dirty="0"/>
              <a:t> </a:t>
            </a:r>
            <a:r>
              <a:rPr lang="en-GB" dirty="0" smtClean="0"/>
              <a:t>       	Cochrane UK: Sarah Chapman, Katie Abbotts</a:t>
            </a:r>
          </a:p>
          <a:p>
            <a:r>
              <a:rPr lang="en-GB" dirty="0" smtClean="0"/>
              <a:t>                     </a:t>
            </a:r>
            <a:r>
              <a:rPr lang="en-GB" dirty="0" smtClean="0">
                <a:hlinkClick r:id="rId5"/>
              </a:rPr>
              <a:t>sarah.chapman@cochrane.nhs.uk</a:t>
            </a:r>
            <a:endParaRPr lang="en-GB" dirty="0" smtClean="0"/>
          </a:p>
          <a:p>
            <a:r>
              <a:rPr lang="en-GB" dirty="0" smtClean="0"/>
              <a:t>	  </a:t>
            </a:r>
            <a:r>
              <a:rPr lang="en-GB" dirty="0" smtClean="0">
                <a:hlinkClick r:id="rId6"/>
              </a:rPr>
              <a:t>katie.abbotts@cochrane.nhs.uk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681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Dissemination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98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876300"/>
            <a:ext cx="6120000" cy="1074138"/>
          </a:xfrm>
        </p:spPr>
        <p:txBody>
          <a:bodyPr/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There is an audience for every review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703700"/>
            <a:ext cx="6120000" cy="39096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Health media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Social media, blogs, blog shots, podcasts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UK campaigning groups e.g. Cycling Safety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Patient Groups e.g. Sling the mesh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UK charities e.g. Eczema Society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Professional bodies e.g. Royal College of Gynecologists and Obstetricians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/>
            <a:r>
              <a:rPr lang="en-US" dirty="0" smtClean="0"/>
              <a:t>“PR is an art not a science! No guaranteed outcomes”</a:t>
            </a:r>
          </a:p>
          <a:p>
            <a:pPr marL="342900" indent="-342900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3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chrane">
  <a:themeElements>
    <a:clrScheme name="Cochrane">
      <a:dk1>
        <a:srgbClr val="000000"/>
      </a:dk1>
      <a:lt1>
        <a:srgbClr val="FFFFFF"/>
      </a:lt1>
      <a:dk2>
        <a:srgbClr val="002D64"/>
      </a:dk2>
      <a:lt2>
        <a:srgbClr val="962D91"/>
      </a:lt2>
      <a:accent1>
        <a:srgbClr val="002D64"/>
      </a:accent1>
      <a:accent2>
        <a:srgbClr val="962D91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Cochrane PowerPoint Template</Template>
  <TotalTime>119</TotalTime>
  <Words>1444</Words>
  <Application>Microsoft Macintosh PowerPoint</Application>
  <PresentationFormat>On-screen Show (4:3)</PresentationFormat>
  <Paragraphs>202</Paragraphs>
  <Slides>24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Cochrane</vt:lpstr>
      <vt:lpstr>Media and Dissemination </vt:lpstr>
      <vt:lpstr>Dissemination Objective </vt:lpstr>
      <vt:lpstr>   Formal Cochrane Review dissemination channels</vt:lpstr>
      <vt:lpstr>   Formal Cochrane Review dissemination activities</vt:lpstr>
      <vt:lpstr>Other things to think about </vt:lpstr>
      <vt:lpstr>Resources available to you  </vt:lpstr>
      <vt:lpstr> Who do you go to? </vt:lpstr>
      <vt:lpstr>Dissemination examples</vt:lpstr>
      <vt:lpstr>     There is an audience for every review</vt:lpstr>
      <vt:lpstr>Tricyclics and related drugs for treating bedwetting in children</vt:lpstr>
      <vt:lpstr>Whole-body cryotherapy for preventing and treating muscle soreness after exercise</vt:lpstr>
      <vt:lpstr>Dissemination beyond media</vt:lpstr>
      <vt:lpstr>Portion, package or tableware size for changing selection and consumption of food, alcohol and tobacco</vt:lpstr>
      <vt:lpstr>Water fluoridation for the prevention of dental caries</vt:lpstr>
      <vt:lpstr>What to do?</vt:lpstr>
      <vt:lpstr>Review dissemination and Cochrane UK </vt:lpstr>
      <vt:lpstr>I won’t be answering your call!</vt:lpstr>
      <vt:lpstr>Dissemination beyond your own</vt:lpstr>
      <vt:lpstr>Dissemination initiated by us at Cochrane UK</vt:lpstr>
      <vt:lpstr>How we disseminate  through social (&amp; other) media</vt:lpstr>
      <vt:lpstr>Evidence for Everyday series</vt:lpstr>
      <vt:lpstr>Blogshots</vt:lpstr>
      <vt:lpstr>When you spot a story, we might be able to help!</vt:lpstr>
      <vt:lpstr>Let us know if we can help</vt:lpstr>
    </vt:vector>
  </TitlesOfParts>
  <Manager/>
  <Company>Microsoft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maximum</dc:title>
  <dc:subject/>
  <dc:creator>Jo Anthony</dc:creator>
  <cp:keywords/>
  <dc:description/>
  <cp:lastModifiedBy>JP</cp:lastModifiedBy>
  <cp:revision>17</cp:revision>
  <dcterms:created xsi:type="dcterms:W3CDTF">2016-03-14T10:44:59Z</dcterms:created>
  <dcterms:modified xsi:type="dcterms:W3CDTF">2016-03-14T10:47:15Z</dcterms:modified>
  <cp:category/>
</cp:coreProperties>
</file>